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9"/>
  </p:notesMasterIdLst>
  <p:handoutMasterIdLst>
    <p:handoutMasterId r:id="rId120"/>
  </p:handoutMasterIdLst>
  <p:sldIdLst>
    <p:sldId id="744" r:id="rId2"/>
    <p:sldId id="791" r:id="rId3"/>
    <p:sldId id="785" r:id="rId4"/>
    <p:sldId id="786" r:id="rId5"/>
    <p:sldId id="898" r:id="rId6"/>
    <p:sldId id="745" r:id="rId7"/>
    <p:sldId id="893" r:id="rId8"/>
    <p:sldId id="746" r:id="rId9"/>
    <p:sldId id="901" r:id="rId10"/>
    <p:sldId id="896" r:id="rId11"/>
    <p:sldId id="895" r:id="rId12"/>
    <p:sldId id="902" r:id="rId13"/>
    <p:sldId id="903" r:id="rId14"/>
    <p:sldId id="899" r:id="rId15"/>
    <p:sldId id="789" r:id="rId16"/>
    <p:sldId id="904" r:id="rId17"/>
    <p:sldId id="905" r:id="rId18"/>
    <p:sldId id="900" r:id="rId19"/>
    <p:sldId id="790" r:id="rId20"/>
    <p:sldId id="749" r:id="rId21"/>
    <p:sldId id="750" r:id="rId22"/>
    <p:sldId id="794" r:id="rId23"/>
    <p:sldId id="894" r:id="rId24"/>
    <p:sldId id="753" r:id="rId25"/>
    <p:sldId id="763" r:id="rId26"/>
    <p:sldId id="782" r:id="rId27"/>
    <p:sldId id="762" r:id="rId28"/>
    <p:sldId id="764" r:id="rId29"/>
    <p:sldId id="797" r:id="rId30"/>
    <p:sldId id="805" r:id="rId31"/>
    <p:sldId id="806" r:id="rId32"/>
    <p:sldId id="807" r:id="rId33"/>
    <p:sldId id="808" r:id="rId34"/>
    <p:sldId id="809" r:id="rId35"/>
    <p:sldId id="810" r:id="rId36"/>
    <p:sldId id="819" r:id="rId37"/>
    <p:sldId id="824" r:id="rId38"/>
    <p:sldId id="684" r:id="rId39"/>
    <p:sldId id="685" r:id="rId40"/>
    <p:sldId id="686" r:id="rId41"/>
    <p:sldId id="687" r:id="rId42"/>
    <p:sldId id="688" r:id="rId43"/>
    <p:sldId id="846" r:id="rId44"/>
    <p:sldId id="863" r:id="rId45"/>
    <p:sldId id="691" r:id="rId46"/>
    <p:sldId id="842" r:id="rId47"/>
    <p:sldId id="692" r:id="rId48"/>
    <p:sldId id="693" r:id="rId49"/>
    <p:sldId id="694" r:id="rId50"/>
    <p:sldId id="695" r:id="rId51"/>
    <p:sldId id="881" r:id="rId52"/>
    <p:sldId id="697" r:id="rId53"/>
    <p:sldId id="698" r:id="rId54"/>
    <p:sldId id="699" r:id="rId55"/>
    <p:sldId id="700" r:id="rId56"/>
    <p:sldId id="701" r:id="rId57"/>
    <p:sldId id="702" r:id="rId58"/>
    <p:sldId id="703" r:id="rId59"/>
    <p:sldId id="704" r:id="rId60"/>
    <p:sldId id="705" r:id="rId61"/>
    <p:sldId id="706" r:id="rId62"/>
    <p:sldId id="707" r:id="rId63"/>
    <p:sldId id="708" r:id="rId64"/>
    <p:sldId id="709" r:id="rId65"/>
    <p:sldId id="710" r:id="rId66"/>
    <p:sldId id="711" r:id="rId67"/>
    <p:sldId id="712" r:id="rId68"/>
    <p:sldId id="713" r:id="rId69"/>
    <p:sldId id="714" r:id="rId70"/>
    <p:sldId id="715" r:id="rId71"/>
    <p:sldId id="716" r:id="rId72"/>
    <p:sldId id="717" r:id="rId73"/>
    <p:sldId id="848" r:id="rId74"/>
    <p:sldId id="719" r:id="rId75"/>
    <p:sldId id="825" r:id="rId76"/>
    <p:sldId id="847" r:id="rId77"/>
    <p:sldId id="722" r:id="rId78"/>
    <p:sldId id="727" r:id="rId79"/>
    <p:sldId id="728" r:id="rId80"/>
    <p:sldId id="729" r:id="rId81"/>
    <p:sldId id="843" r:id="rId82"/>
    <p:sldId id="732" r:id="rId83"/>
    <p:sldId id="883" r:id="rId84"/>
    <p:sldId id="885" r:id="rId85"/>
    <p:sldId id="886" r:id="rId86"/>
    <p:sldId id="733" r:id="rId87"/>
    <p:sldId id="888" r:id="rId88"/>
    <p:sldId id="889" r:id="rId89"/>
    <p:sldId id="735" r:id="rId90"/>
    <p:sldId id="736" r:id="rId91"/>
    <p:sldId id="856" r:id="rId92"/>
    <p:sldId id="844" r:id="rId93"/>
    <p:sldId id="857" r:id="rId94"/>
    <p:sldId id="858" r:id="rId95"/>
    <p:sldId id="859" r:id="rId96"/>
    <p:sldId id="864" r:id="rId97"/>
    <p:sldId id="865" r:id="rId98"/>
    <p:sldId id="868" r:id="rId99"/>
    <p:sldId id="869" r:id="rId100"/>
    <p:sldId id="867" r:id="rId101"/>
    <p:sldId id="870" r:id="rId102"/>
    <p:sldId id="875" r:id="rId103"/>
    <p:sldId id="871" r:id="rId104"/>
    <p:sldId id="876" r:id="rId105"/>
    <p:sldId id="877" r:id="rId106"/>
    <p:sldId id="892" r:id="rId107"/>
    <p:sldId id="878" r:id="rId108"/>
    <p:sldId id="891" r:id="rId109"/>
    <p:sldId id="879" r:id="rId110"/>
    <p:sldId id="860" r:id="rId111"/>
    <p:sldId id="325" r:id="rId112"/>
    <p:sldId id="827" r:id="rId113"/>
    <p:sldId id="832" r:id="rId114"/>
    <p:sldId id="833" r:id="rId115"/>
    <p:sldId id="760" r:id="rId116"/>
    <p:sldId id="780" r:id="rId117"/>
    <p:sldId id="761" r:id="rId118"/>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1112" y="-24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handoutMaster" Target="handoutMasters/handoutMaster1.xml"/><Relationship Id="rId121" Type="http://schemas.openxmlformats.org/officeDocument/2006/relationships/printerSettings" Target="printerSettings/printerSettings1.bin"/><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110</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112</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113</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114</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OpenFlow</a:t>
            </a:r>
            <a:r>
              <a:rPr lang="en-US" dirty="0" smtClean="0"/>
              <a:t> </a:t>
            </a:r>
            <a:r>
              <a:rPr lang="en-US" dirty="0" smtClean="0"/>
              <a:t>receives</a:t>
            </a:r>
            <a:r>
              <a:rPr lang="en-US" baseline="0" dirty="0" smtClean="0"/>
              <a:t> the most attention. However, Doug </a:t>
            </a:r>
            <a:r>
              <a:rPr lang="en-US" baseline="0" dirty="0" err="1" smtClean="0"/>
              <a:t>Commer</a:t>
            </a:r>
            <a:r>
              <a:rPr lang="en-US" baseline="0" dirty="0" smtClean="0"/>
              <a:t> from Purdue talk at ONUG’14: the school </a:t>
            </a:r>
            <a:r>
              <a:rPr lang="en-US" baseline="0" dirty="0" smtClean="0"/>
              <a:t>invented </a:t>
            </a:r>
            <a:r>
              <a:rPr lang="en-US" baseline="0" dirty="0" err="1" smtClean="0"/>
              <a:t>OpenFlow</a:t>
            </a:r>
            <a:r>
              <a:rPr lang="en-US" baseline="0" dirty="0" smtClean="0"/>
              <a:t> </a:t>
            </a:r>
            <a:r>
              <a:rPr lang="en-US" baseline="0" dirty="0" smtClean="0"/>
              <a:t>teaches magic…</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1381070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18</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r>
              <a:rPr lang="en-US" baseline="0" dirty="0" smtClean="0"/>
              <a:t> of abstraction: hide details, automatic instead of manual optimization, hide dynamics, hide resource limitations.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24</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25</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27</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28</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30</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So today, Openflow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smtClean="0"/>
              <a:t>- Switches have limited TCAM capacity for rules; hence, craft rule sets to optimize TCAM utilization</a:t>
            </a:r>
            <a:r>
              <a:rPr lang="en-US" sz="2800" dirty="0" smtClean="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Generated rules may become invalid when network or policy state changes. Need to detect and repair inconsistency with minimal disruption.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Some policies are inherently hard to distribute and generate many </a:t>
            </a:r>
            <a:r>
              <a:rPr lang="en-US" sz="2800" dirty="0" smtClean="0"/>
              <a:t>central executions.</a:t>
            </a:r>
            <a:endParaRPr lang="en-US" sz="2200" dirty="0" smtClean="0">
              <a:latin typeface="Lucida Grande" charset="0"/>
              <a:cs typeface="Lucida Grande" charset="0"/>
              <a:sym typeface="Lucida Grande" charset="0"/>
            </a:endParaRPr>
          </a:p>
          <a:p>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On </a:t>
            </a:r>
            <a:r>
              <a:rPr lang="en-US" sz="2200" dirty="0">
                <a:latin typeface="Lucida Grande" charset="0"/>
                <a:cs typeface="Lucida Grande" charset="0"/>
                <a:sym typeface="Lucida Grande" charset="0"/>
              </a:rPr>
              <a:t>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60</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76</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77</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94</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95</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103</a:t>
            </a:fld>
            <a:endParaRPr lang="en-US"/>
          </a:p>
        </p:txBody>
      </p:sp>
    </p:spTree>
    <p:extLst>
      <p:ext uri="{BB962C8B-B14F-4D97-AF65-F5344CB8AC3E}">
        <p14:creationId xmlns:p14="http://schemas.microsoft.com/office/powerpoint/2010/main" val="2645536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jpeg"/></Relationships>
</file>

<file path=ppt/slides/_rels/slide112.xml.rels><?xml version="1.0" encoding="UTF-8" standalone="yes"?>
<Relationships xmlns="http://schemas.openxmlformats.org/package/2006/relationships"><Relationship Id="rId11" Type="http://schemas.openxmlformats.org/officeDocument/2006/relationships/image" Target="../media/image52.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7.png"/><Relationship Id="rId4" Type="http://schemas.openxmlformats.org/officeDocument/2006/relationships/image" Target="../media/image48.png"/><Relationship Id="rId5" Type="http://schemas.microsoft.com/office/2007/relationships/hdphoto" Target="../media/hdphoto1.wdp"/><Relationship Id="rId6" Type="http://schemas.openxmlformats.org/officeDocument/2006/relationships/image" Target="../media/image49.png"/><Relationship Id="rId7" Type="http://schemas.microsoft.com/office/2007/relationships/hdphoto" Target="../media/hdphoto2.wdp"/><Relationship Id="rId8" Type="http://schemas.openxmlformats.org/officeDocument/2006/relationships/image" Target="../media/image50.png"/><Relationship Id="rId9" Type="http://schemas.openxmlformats.org/officeDocument/2006/relationships/image" Target="../media/image51.png"/><Relationship Id="rId10" Type="http://schemas.microsoft.com/office/2007/relationships/hdphoto" Target="../media/hdphoto3.wdp"/></Relationships>
</file>

<file path=ppt/slides/_rels/slide113.xml.rels><?xml version="1.0" encoding="UTF-8" standalone="yes"?>
<Relationships xmlns="http://schemas.openxmlformats.org/package/2006/relationships"><Relationship Id="rId11" Type="http://schemas.openxmlformats.org/officeDocument/2006/relationships/image" Target="../media/image52.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7.png"/><Relationship Id="rId4" Type="http://schemas.openxmlformats.org/officeDocument/2006/relationships/image" Target="../media/image48.png"/><Relationship Id="rId5" Type="http://schemas.microsoft.com/office/2007/relationships/hdphoto" Target="../media/hdphoto1.wdp"/><Relationship Id="rId6" Type="http://schemas.openxmlformats.org/officeDocument/2006/relationships/image" Target="../media/image49.png"/><Relationship Id="rId7" Type="http://schemas.microsoft.com/office/2007/relationships/hdphoto" Target="../media/hdphoto2.wdp"/><Relationship Id="rId8" Type="http://schemas.openxmlformats.org/officeDocument/2006/relationships/image" Target="../media/image50.png"/><Relationship Id="rId9" Type="http://schemas.openxmlformats.org/officeDocument/2006/relationships/image" Target="../media/image51.png"/><Relationship Id="rId10" Type="http://schemas.microsoft.com/office/2007/relationships/hdphoto" Target="../media/hdphoto6.wdp"/></Relationships>
</file>

<file path=ppt/slides/_rels/slide114.xml.rels><?xml version="1.0" encoding="UTF-8" standalone="yes"?>
<Relationships xmlns="http://schemas.openxmlformats.org/package/2006/relationships"><Relationship Id="rId11" Type="http://schemas.openxmlformats.org/officeDocument/2006/relationships/image" Target="../media/image52.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7.png"/><Relationship Id="rId4" Type="http://schemas.openxmlformats.org/officeDocument/2006/relationships/image" Target="../media/image48.png"/><Relationship Id="rId5" Type="http://schemas.microsoft.com/office/2007/relationships/hdphoto" Target="../media/hdphoto1.wdp"/><Relationship Id="rId6" Type="http://schemas.openxmlformats.org/officeDocument/2006/relationships/image" Target="../media/image49.png"/><Relationship Id="rId7" Type="http://schemas.microsoft.com/office/2007/relationships/hdphoto" Target="../media/hdphoto2.wdp"/><Relationship Id="rId8" Type="http://schemas.openxmlformats.org/officeDocument/2006/relationships/image" Target="../media/image50.png"/><Relationship Id="rId9" Type="http://schemas.openxmlformats.org/officeDocument/2006/relationships/image" Target="../media/image51.png"/><Relationship Id="rId10" Type="http://schemas.microsoft.com/office/2007/relationships/hdphoto" Target="../media/hdphoto7.wdp"/></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4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sz="2400" dirty="0" smtClean="0"/>
              <a:t>V0.1</a:t>
            </a:r>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 Brief Introduction to SDN</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4527001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Results of a User Survey</a:t>
            </a:r>
            <a:endParaRPr lang="en-US" sz="3600" dirty="0"/>
          </a:p>
        </p:txBody>
      </p:sp>
      <p:sp>
        <p:nvSpPr>
          <p:cNvPr id="5" name="Content Placeholder 4"/>
          <p:cNvSpPr>
            <a:spLocks noGrp="1"/>
          </p:cNvSpPr>
          <p:nvPr>
            <p:ph idx="1"/>
          </p:nvPr>
        </p:nvSpPr>
        <p:spPr>
          <a:xfrm>
            <a:off x="6039555" y="990600"/>
            <a:ext cx="2942519" cy="5334000"/>
          </a:xfrm>
        </p:spPr>
        <p:txBody>
          <a:bodyPr/>
          <a:lstStyle/>
          <a:p>
            <a:r>
              <a:rPr lang="en-US" sz="2400" dirty="0" smtClean="0"/>
              <a:t>128 </a:t>
            </a:r>
            <a:r>
              <a:rPr lang="en-US" sz="2400" dirty="0"/>
              <a:t>Companies responded</a:t>
            </a:r>
          </a:p>
          <a:p>
            <a:pPr lvl="1"/>
            <a:r>
              <a:rPr lang="en-US" sz="2000" dirty="0"/>
              <a:t>31% </a:t>
            </a:r>
            <a:r>
              <a:rPr lang="en-US" sz="2000" dirty="0" err="1"/>
              <a:t>Telcos</a:t>
            </a:r>
            <a:r>
              <a:rPr lang="en-US" sz="2000" dirty="0"/>
              <a:t>/Service Providers</a:t>
            </a:r>
          </a:p>
          <a:p>
            <a:pPr lvl="1"/>
            <a:r>
              <a:rPr lang="en-US" sz="2000" dirty="0"/>
              <a:t>24% Research/Academia</a:t>
            </a:r>
          </a:p>
          <a:p>
            <a:pPr lvl="1"/>
            <a:r>
              <a:rPr lang="en-US" sz="2000" dirty="0"/>
              <a:t>20% Enterprises</a:t>
            </a:r>
          </a:p>
          <a:p>
            <a:pPr lvl="1"/>
            <a:r>
              <a:rPr lang="en-US" sz="2000" dirty="0"/>
              <a:t>10% Services/Consulting</a:t>
            </a:r>
          </a:p>
          <a:p>
            <a:pPr lvl="1"/>
            <a:r>
              <a:rPr lang="en-US" sz="2000" dirty="0"/>
              <a:t>9% Software/Hardware</a:t>
            </a:r>
          </a:p>
          <a:p>
            <a:pPr lvl="1"/>
            <a:r>
              <a:rPr lang="en-US" sz="2000" dirty="0"/>
              <a:t>6% </a:t>
            </a:r>
            <a:r>
              <a:rPr lang="en-US" sz="2000" dirty="0" smtClean="0"/>
              <a:t>Other</a:t>
            </a:r>
            <a:endParaRPr lang="en-US" sz="2000" dirty="0"/>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211665" y="869379"/>
            <a:ext cx="5630173" cy="4718621"/>
          </a:xfrm>
          <a:prstGeom prst="rect">
            <a:avLst/>
          </a:prstGeom>
        </p:spPr>
      </p:pic>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106227852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Goal and Basic Ideas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Maximize flow table hit using minimal flow table size</a:t>
            </a:r>
          </a:p>
          <a:p>
            <a:endParaRPr lang="en-US" dirty="0"/>
          </a:p>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100</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101</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r>
              <a:rPr lang="is-IS" dirty="0" smtClean="0">
                <a:cs typeface="Menlo Regular"/>
              </a:rPr>
              <a:t>.</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45383221"/>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(I)=Ins(1,1,1)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102</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103</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73002353"/>
              </p:ext>
            </p:extLst>
          </p:nvPr>
        </p:nvGraphicFramePr>
        <p:xfrm>
          <a:off x="151630" y="3960283"/>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40429279"/>
              </p:ext>
            </p:extLst>
          </p:nvPr>
        </p:nvGraphicFramePr>
        <p:xfrm>
          <a:off x="5158254" y="4013907"/>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74430771"/>
              </p:ext>
            </p:extLst>
          </p:nvPr>
        </p:nvGraphicFramePr>
        <p:xfrm>
          <a:off x="2604143" y="3943349"/>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dstCond</a:t>
                      </a:r>
                      <a:r>
                        <a:rPr lang="en-US" sz="1600" baseline="-25000" dirty="0" smtClean="0"/>
                        <a:t>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532514" y="349167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5029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and Improvement the Initial Approach</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104</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234548393"/>
              </p:ext>
            </p:extLst>
          </p:nvPr>
        </p:nvGraphicFramePr>
        <p:xfrm>
          <a:off x="4416198" y="3499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105</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66558723"/>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841874"/>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0125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981017970"/>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7933767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106</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197556" y="5315560"/>
            <a:ext cx="2808111" cy="780440"/>
          </a:xfrm>
          <a:prstGeom prst="wedgeRoundRectCallout">
            <a:avLst>
              <a:gd name="adj1" fmla="val 68162"/>
              <a:gd name="adj2" fmla="val -8424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Limited by </a:t>
            </a:r>
            <a:r>
              <a:rPr lang="en-US" sz="1800" baseline="0" dirty="0" err="1" smtClean="0">
                <a:latin typeface="Menlo Regular" charset="0"/>
                <a:cs typeface="Menlo Regular" charset="0"/>
                <a:sym typeface="Menlo Regular" charset="0"/>
              </a:rPr>
              <a:t>hostTable.values</a:t>
            </a:r>
            <a:r>
              <a:rPr lang="en-US" sz="1800" baseline="0" dirty="0" smtClean="0">
                <a:latin typeface="Menlo Regular" charset="0"/>
                <a:cs typeface="Menlo Regular" charset="0"/>
                <a:sym typeface="Menlo Regular" charset="0"/>
              </a:rPr>
              <a:t>() </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107</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108</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959575956"/>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109</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181085560"/>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600" dirty="0" smtClean="0"/>
              <a:t>Magellan Main Components and Workflow</a:t>
            </a:r>
            <a:endParaRPr lang="en-US" sz="36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115</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81000" y="258762"/>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116</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dirty="0" smtClean="0"/>
              <a:t>Maple</a:t>
            </a:r>
          </a:p>
          <a:p>
            <a:pPr marL="342900" indent="-342900">
              <a:buFont typeface="Arial"/>
              <a:buChar char="•"/>
            </a:pPr>
            <a:r>
              <a:rPr lang="en-US" sz="2000" dirty="0" smtClean="0"/>
              <a:t>A </a:t>
            </a:r>
            <a:r>
              <a:rPr lang="en-US" sz="2000" dirty="0"/>
              <a:t>reactive (dynamic-tracing) </a:t>
            </a:r>
            <a:r>
              <a:rPr lang="en-US" sz="2000" dirty="0" err="1" smtClean="0">
                <a:solidFill>
                  <a:srgbClr val="FF0000"/>
                </a:solidFill>
              </a:rPr>
              <a:t>blackbox</a:t>
            </a:r>
            <a:r>
              <a:rPr lang="en-US" sz="2000" dirty="0" smtClean="0"/>
              <a:t> approach </a:t>
            </a:r>
            <a:r>
              <a:rPr lang="en-US" sz="2000" dirty="0"/>
              <a:t>that demonstrated the basic feasibility of automating </a:t>
            </a:r>
            <a:r>
              <a:rPr lang="en-US" sz="2000" dirty="0" smtClean="0"/>
              <a:t>programming</a:t>
            </a:r>
          </a:p>
          <a:p>
            <a:pPr marL="342900" indent="-342900">
              <a:buFont typeface="Arial"/>
              <a:buChar char="•"/>
            </a:pPr>
            <a:r>
              <a:rPr lang="en-US" sz="2000" dirty="0" smtClean="0"/>
              <a:t>Code </a:t>
            </a:r>
            <a:r>
              <a:rPr lang="en-US" sz="2000" dirty="0"/>
              <a:t>will become openly available in </a:t>
            </a:r>
            <a:r>
              <a:rPr lang="en-US" sz="2000" dirty="0" err="1"/>
              <a:t>OpenDaylight</a:t>
            </a:r>
            <a:r>
              <a:rPr lang="en-US" sz="2000" dirty="0"/>
              <a:t> as part of </a:t>
            </a:r>
            <a:r>
              <a:rPr lang="en-US" sz="2000" dirty="0" smtClean="0"/>
              <a:t>CCIIE</a:t>
            </a:r>
          </a:p>
          <a:p>
            <a:pPr marL="342900" indent="-342900">
              <a:buFont typeface="Arial"/>
              <a:buChar char="•"/>
            </a:pPr>
            <a:r>
              <a:rPr lang="en-US" sz="2000" dirty="0" smtClean="0"/>
              <a:t>Test </a:t>
            </a:r>
            <a:r>
              <a:rPr lang="en-US" sz="2000" dirty="0"/>
              <a:t>deployment at Yale </a:t>
            </a:r>
            <a:r>
              <a:rPr lang="en-US" sz="2000" dirty="0" err="1"/>
              <a:t>ScienceNet</a:t>
            </a:r>
            <a:endParaRPr lang="en-US" sz="200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dirty="0"/>
              <a:t>Magellan (aka Maple 2.0</a:t>
            </a:r>
            <a:r>
              <a:rPr lang="en-US" sz="2400" dirty="0" smtClean="0"/>
              <a:t>)</a:t>
            </a:r>
          </a:p>
          <a:p>
            <a:pPr marL="342900" indent="-342900">
              <a:buFont typeface="Arial"/>
              <a:buChar char="•"/>
            </a:pPr>
            <a:r>
              <a:rPr lang="en-US" sz="2000" dirty="0" smtClean="0"/>
              <a:t>A </a:t>
            </a:r>
            <a:r>
              <a:rPr lang="en-US" sz="2000" dirty="0"/>
              <a:t>general view that a centralized algorithmic policy (AP) is a stream processing </a:t>
            </a:r>
            <a:r>
              <a:rPr lang="en-US" sz="2000" dirty="0" smtClean="0"/>
              <a:t>function</a:t>
            </a:r>
            <a:br>
              <a:rPr lang="en-US" sz="2000" dirty="0" smtClean="0"/>
            </a:br>
            <a:endParaRPr lang="en-US" sz="2000" dirty="0" smtClean="0"/>
          </a:p>
          <a:p>
            <a:pPr marL="342900" indent="-342900">
              <a:buFont typeface="Arial"/>
              <a:buChar char="•"/>
            </a:pPr>
            <a:r>
              <a:rPr lang="en-US" sz="2000" dirty="0" smtClean="0"/>
              <a:t>A </a:t>
            </a:r>
            <a:r>
              <a:rPr lang="en-US" sz="2000" dirty="0" err="1" smtClean="0">
                <a:solidFill>
                  <a:srgbClr val="FF0000"/>
                </a:solidFill>
              </a:rPr>
              <a:t>whitebox</a:t>
            </a:r>
            <a:r>
              <a:rPr lang="en-US" sz="2000" dirty="0" smtClean="0"/>
              <a:t> approach where distributed </a:t>
            </a:r>
            <a:r>
              <a:rPr lang="en-US" sz="2000" dirty="0"/>
              <a:t>network flow tables are memorization tables implementing algorithmic </a:t>
            </a:r>
            <a:r>
              <a:rPr lang="en-US" sz="2000" dirty="0" smtClean="0"/>
              <a:t>policies</a:t>
            </a:r>
          </a:p>
          <a:p>
            <a:pPr marL="342900" indent="-342900">
              <a:buFont typeface="Arial"/>
              <a:buChar char="•"/>
            </a:pPr>
            <a:r>
              <a:rPr lang="en-US" sz="2000" dirty="0" smtClean="0"/>
              <a:t>In active </a:t>
            </a:r>
            <a:r>
              <a:rPr lang="en-US" sz="2000" dirty="0"/>
              <a:t>design and implementation </a:t>
            </a:r>
            <a:r>
              <a:rPr lang="en-US" sz="2000" dirty="0" smtClean="0"/>
              <a:t>phase</a:t>
            </a:r>
          </a:p>
        </p:txBody>
      </p:sp>
    </p:spTree>
    <p:extLst>
      <p:ext uri="{BB962C8B-B14F-4D97-AF65-F5344CB8AC3E}">
        <p14:creationId xmlns:p14="http://schemas.microsoft.com/office/powerpoint/2010/main" val="3494124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err="1" smtClean="0"/>
              <a:t>Softwarization</a:t>
            </a:r>
            <a:r>
              <a:rPr lang="en-US" sz="2800" dirty="0" smtClean="0"/>
              <a:t> of Network Programming: Key Next Steps</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117</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35551"/>
          <a:stretch/>
        </p:blipFill>
        <p:spPr>
          <a:xfrm>
            <a:off x="135115" y="1202386"/>
            <a:ext cx="4972283" cy="4931141"/>
          </a:xfrm>
          <a:prstGeom prst="rect">
            <a:avLst/>
          </a:prstGeom>
        </p:spPr>
      </p:pic>
      <p:sp>
        <p:nvSpPr>
          <p:cNvPr id="2" name="Rectangle 1"/>
          <p:cNvSpPr/>
          <p:nvPr/>
        </p:nvSpPr>
        <p:spPr bwMode="auto">
          <a:xfrm>
            <a:off x="3498945" y="3065269"/>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1200971" y="307656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985795" y="3094562"/>
            <a:ext cx="4039979" cy="1200329"/>
          </a:xfrm>
          <a:prstGeom prst="rect">
            <a:avLst/>
          </a:prstGeom>
          <a:ln>
            <a:solidFill>
              <a:schemeClr val="tx1"/>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Compiler/runtime/libraries to substantially simplify network </a:t>
            </a:r>
            <a:r>
              <a:rPr lang="en-US" sz="1800" baseline="0" dirty="0" err="1" smtClean="0">
                <a:solidFill>
                  <a:srgbClr val="800000"/>
                </a:solidFill>
                <a:latin typeface="Menlo Regular" charset="0"/>
                <a:cs typeface="Menlo Regular" charset="0"/>
                <a:sym typeface="Menlo Regular" charset="0"/>
              </a:rPr>
              <a:t>softwarization</a:t>
            </a:r>
            <a:r>
              <a:rPr lang="en-US" sz="1800" baseline="0" dirty="0" smtClean="0">
                <a:solidFill>
                  <a:srgbClr val="800000"/>
                </a:solidFill>
                <a:latin typeface="Menlo Regular" charset="0"/>
                <a:cs typeface="Menlo Regular" charset="0"/>
                <a:sym typeface="Menlo Regular" charset="0"/>
              </a:rPr>
              <a:t> programming</a:t>
            </a:r>
            <a:endParaRPr lang="en-US" sz="1800" dirty="0"/>
          </a:p>
        </p:txBody>
      </p:sp>
      <p:sp>
        <p:nvSpPr>
          <p:cNvPr id="10" name="Rectangle 9"/>
          <p:cNvSpPr/>
          <p:nvPr/>
        </p:nvSpPr>
        <p:spPr>
          <a:xfrm>
            <a:off x="4998454" y="1206957"/>
            <a:ext cx="4000296" cy="1754327"/>
          </a:xfrm>
          <a:prstGeom prst="rect">
            <a:avLst/>
          </a:prstGeom>
          <a:ln>
            <a:solidFill>
              <a:schemeClr val="tx1"/>
            </a:solidFill>
          </a:ln>
        </p:spPr>
        <p:txBody>
          <a:bodyPr wrap="square">
            <a:spAutoFit/>
          </a:bodyPr>
          <a:lstStyle/>
          <a:p>
            <a:pPr marL="342900" indent="-342900">
              <a:buFontTx/>
              <a:buChar char="-"/>
            </a:pPr>
            <a:r>
              <a:rPr lang="en-US" sz="1800" baseline="0" dirty="0" smtClean="0">
                <a:solidFill>
                  <a:srgbClr val="800000"/>
                </a:solidFill>
                <a:latin typeface="Menlo Regular" charset="0"/>
                <a:cs typeface="Menlo Regular" charset="0"/>
                <a:sym typeface="Menlo Regular" charset="0"/>
              </a:rPr>
              <a:t>High-level, </a:t>
            </a:r>
            <a:r>
              <a:rPr lang="en-US" sz="1800" baseline="0" dirty="0" err="1" smtClean="0">
                <a:solidFill>
                  <a:srgbClr val="800000"/>
                </a:solidFill>
                <a:latin typeface="Menlo Regular" charset="0"/>
                <a:cs typeface="Menlo Regular" charset="0"/>
                <a:sym typeface="Menlo Regular" charset="0"/>
              </a:rPr>
              <a:t>datapath</a:t>
            </a:r>
            <a:r>
              <a:rPr lang="en-US" sz="1800" baseline="0" dirty="0" smtClean="0">
                <a:solidFill>
                  <a:srgbClr val="800000"/>
                </a:solidFill>
                <a:latin typeface="Menlo Regular" charset="0"/>
                <a:cs typeface="Menlo Regular" charset="0"/>
                <a:sym typeface="Menlo Regular" charset="0"/>
              </a:rPr>
              <a:t> oblivious, </a:t>
            </a:r>
            <a:r>
              <a:rPr lang="en-US" sz="1800" baseline="0" dirty="0" err="1" smtClean="0">
                <a:solidFill>
                  <a:srgbClr val="800000"/>
                </a:solidFill>
                <a:latin typeface="Menlo Regular" charset="0"/>
                <a:cs typeface="Menlo Regular" charset="0"/>
                <a:sym typeface="Menlo Regular" charset="0"/>
              </a:rPr>
              <a:t>composable</a:t>
            </a:r>
            <a:r>
              <a:rPr lang="en-US" sz="1800" baseline="0" dirty="0" smtClean="0">
                <a:solidFill>
                  <a:srgbClr val="800000"/>
                </a:solidFill>
                <a:latin typeface="Menlo Regular" charset="0"/>
                <a:cs typeface="Menlo Regular" charset="0"/>
                <a:sym typeface="Menlo Regular" charset="0"/>
              </a:rPr>
              <a:t> programming models</a:t>
            </a:r>
          </a:p>
          <a:p>
            <a:pPr marL="342900" indent="-342900">
              <a:buFontTx/>
              <a:buChar char="-"/>
            </a:pPr>
            <a:r>
              <a:rPr lang="en-US" sz="1800" baseline="0" dirty="0" smtClean="0">
                <a:solidFill>
                  <a:srgbClr val="800000"/>
                </a:solidFill>
                <a:latin typeface="Menlo Regular" charset="0"/>
                <a:cs typeface="Menlo Regular" charset="0"/>
                <a:sym typeface="Menlo Regular" charset="0"/>
              </a:rPr>
              <a:t>Go beyond reactive programming to proactive, learning programming</a:t>
            </a:r>
            <a:endParaRPr lang="en-US" sz="1800" dirty="0"/>
          </a:p>
        </p:txBody>
      </p:sp>
      <p:sp>
        <p:nvSpPr>
          <p:cNvPr id="11" name="Rectangle 10"/>
          <p:cNvSpPr/>
          <p:nvPr/>
        </p:nvSpPr>
        <p:spPr>
          <a:xfrm>
            <a:off x="5039379" y="4871949"/>
            <a:ext cx="3969501" cy="923330"/>
          </a:xfrm>
          <a:prstGeom prst="rect">
            <a:avLst/>
          </a:prstGeom>
          <a:ln>
            <a:solidFill>
              <a:schemeClr val="bg2">
                <a:lumMod val="25000"/>
              </a:schemeClr>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Stabilize hardware-friendly, software-integrated data path</a:t>
            </a:r>
            <a:endParaRPr lang="en-US" sz="1800" dirty="0"/>
          </a:p>
        </p:txBody>
      </p:sp>
    </p:spTree>
    <p:extLst>
      <p:ext uri="{BB962C8B-B14F-4D97-AF65-F5344CB8AC3E}">
        <p14:creationId xmlns:p14="http://schemas.microsoft.com/office/powerpoint/2010/main" val="1749387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2365929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t>
            </a:r>
            <a:r>
              <a:rPr lang="en-US" dirty="0" smtClean="0"/>
              <a:t>is and </a:t>
            </a:r>
            <a:r>
              <a:rPr lang="en-US" dirty="0" smtClean="0"/>
              <a:t>why SDN</a:t>
            </a:r>
            <a:r>
              <a:rPr lang="en-US" dirty="0" smtClean="0"/>
              <a:t>?</a:t>
            </a:r>
          </a:p>
          <a:p>
            <a:r>
              <a:rPr lang="en-US" dirty="0" smtClean="0"/>
              <a:t>SDN now</a:t>
            </a:r>
          </a:p>
          <a:p>
            <a:r>
              <a:rPr lang="en-US" dirty="0" smtClean="0"/>
              <a:t>SDN technical components</a:t>
            </a:r>
          </a:p>
          <a:p>
            <a:pPr lvl="1"/>
            <a:r>
              <a:rPr lang="en-US" dirty="0" smtClean="0"/>
              <a:t>Keep some key questions in mind while engage</a:t>
            </a:r>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2337698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Key Areas for Abstraction</a:t>
            </a:r>
            <a:endParaRPr lang="en-US" sz="1800" dirty="0"/>
          </a:p>
        </p:txBody>
      </p:sp>
      <p:sp>
        <p:nvSpPr>
          <p:cNvPr id="3" name="Content Placeholder 2"/>
          <p:cNvSpPr>
            <a:spLocks noGrp="1"/>
          </p:cNvSpPr>
          <p:nvPr>
            <p:ph idx="1"/>
          </p:nvPr>
        </p:nvSpPr>
        <p:spPr>
          <a:xfrm>
            <a:off x="373528" y="915066"/>
            <a:ext cx="8650879" cy="5405052"/>
          </a:xfrm>
        </p:spPr>
        <p:txBody>
          <a:bodyPr>
            <a:noAutofit/>
          </a:bodyPr>
          <a:lstStyle/>
          <a:p>
            <a:r>
              <a:rPr lang="en-US" altLang="ja-JP" dirty="0" smtClean="0">
                <a:ea typeface="ＭＳ Ｐゴシック" charset="0"/>
                <a:cs typeface="ＭＳ Ｐゴシック" charset="0"/>
              </a:rPr>
              <a:t>Three key areas for abstractions </a:t>
            </a:r>
            <a:r>
              <a:rPr lang="en-US" altLang="ja-JP" sz="2400" dirty="0" smtClean="0">
                <a:ea typeface="ＭＳ Ｐゴシック" charset="0"/>
                <a:cs typeface="ＭＳ Ｐゴシック" charset="0"/>
              </a:rPr>
              <a:t>[Shenker’11]</a:t>
            </a:r>
          </a:p>
          <a:p>
            <a:pPr lvl="1"/>
            <a:r>
              <a:rPr lang="en-US" altLang="ja-JP" dirty="0" smtClean="0">
                <a:ea typeface="ＭＳ Ｐゴシック" charset="0"/>
                <a:cs typeface="ＭＳ Ｐゴシック" charset="0"/>
              </a:rPr>
              <a:t>Distribution, configuration, forwarding</a:t>
            </a:r>
          </a:p>
          <a:p>
            <a:endParaRPr lang="en-US" altLang="ja-JP" dirty="0" smtClean="0">
              <a:ea typeface="ＭＳ Ｐゴシック" charset="0"/>
              <a:cs typeface="ＭＳ Ｐゴシック" charset="0"/>
            </a:endParaRPr>
          </a:p>
        </p:txBody>
      </p:sp>
    </p:spTree>
    <p:extLst>
      <p:ext uri="{BB962C8B-B14F-4D97-AF65-F5344CB8AC3E}">
        <p14:creationId xmlns:p14="http://schemas.microsoft.com/office/powerpoint/2010/main" val="3827474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54088" t="19020" b="-1"/>
          <a:stretch/>
        </p:blipFill>
        <p:spPr>
          <a:xfrm>
            <a:off x="1804571" y="855385"/>
            <a:ext cx="5955235" cy="5550869"/>
          </a:xfrm>
          <a:prstGeom prst="rect">
            <a:avLst/>
          </a:prstGeom>
        </p:spPr>
      </p:pic>
      <p:sp>
        <p:nvSpPr>
          <p:cNvPr id="3" name="TextBox 2"/>
          <p:cNvSpPr txBox="1"/>
          <p:nvPr/>
        </p:nvSpPr>
        <p:spPr>
          <a:xfrm>
            <a:off x="1875264" y="2710241"/>
            <a:ext cx="1595309" cy="1938992"/>
          </a:xfrm>
          <a:prstGeom prst="rect">
            <a:avLst/>
          </a:prstGeom>
          <a:noFill/>
        </p:spPr>
        <p:txBody>
          <a:bodyPr wrap="none" rtlCol="0">
            <a:spAutoFit/>
          </a:bodyPr>
          <a:lstStyle/>
          <a:p>
            <a:r>
              <a:rPr lang="en-US" baseline="0" dirty="0" smtClean="0">
                <a:solidFill>
                  <a:srgbClr val="FF0000"/>
                </a:solidFill>
              </a:rPr>
              <a:t>SNMP</a:t>
            </a:r>
          </a:p>
          <a:p>
            <a:r>
              <a:rPr lang="en-US" baseline="0" dirty="0" smtClean="0">
                <a:solidFill>
                  <a:srgbClr val="FF0000"/>
                </a:solidFill>
              </a:rPr>
              <a:t>Forces</a:t>
            </a:r>
          </a:p>
          <a:p>
            <a:r>
              <a:rPr lang="en-US" baseline="0" dirty="0" err="1" smtClean="0">
                <a:solidFill>
                  <a:srgbClr val="FF0000"/>
                </a:solidFill>
              </a:rPr>
              <a:t>NetConf</a:t>
            </a:r>
            <a:r>
              <a:rPr lang="en-US" baseline="0" dirty="0" smtClean="0">
                <a:solidFill>
                  <a:srgbClr val="FF0000"/>
                </a:solidFill>
              </a:rPr>
              <a:t/>
            </a:r>
            <a:br>
              <a:rPr lang="en-US" baseline="0" dirty="0" smtClean="0">
                <a:solidFill>
                  <a:srgbClr val="FF0000"/>
                </a:solidFill>
              </a:rPr>
            </a:br>
            <a:r>
              <a:rPr lang="en-US" baseline="0" dirty="0" err="1" smtClean="0">
                <a:solidFill>
                  <a:srgbClr val="FF0000"/>
                </a:solidFill>
              </a:rPr>
              <a:t>RestConf</a:t>
            </a:r>
            <a:endParaRPr lang="en-US" baseline="0" dirty="0" smtClean="0">
              <a:solidFill>
                <a:srgbClr val="FF0000"/>
              </a:solidFill>
            </a:endParaRPr>
          </a:p>
          <a:p>
            <a:r>
              <a:rPr lang="en-US" baseline="0" dirty="0" err="1" smtClean="0">
                <a:solidFill>
                  <a:srgbClr val="FF0000"/>
                </a:solidFill>
              </a:rPr>
              <a:t>OpenFlow</a:t>
            </a:r>
            <a:endParaRPr lang="en-US" baseline="0" dirty="0">
              <a:solidFill>
                <a:srgbClr val="FF0000"/>
              </a:solidFill>
            </a:endParaRPr>
          </a:p>
        </p:txBody>
      </p:sp>
      <p:sp>
        <p:nvSpPr>
          <p:cNvPr id="6" name="Rectangle 5"/>
          <p:cNvSpPr/>
          <p:nvPr/>
        </p:nvSpPr>
        <p:spPr bwMode="auto">
          <a:xfrm>
            <a:off x="3387359" y="818866"/>
            <a:ext cx="1622356" cy="4017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p:txBody>
          <a:bodyPr/>
          <a:lstStyle/>
          <a:p>
            <a:r>
              <a:rPr lang="en-US" sz="3600" dirty="0" smtClean="0"/>
              <a:t>What’s New and Important in SDN</a:t>
            </a:r>
            <a:endParaRPr lang="en-US" sz="3600" dirty="0"/>
          </a:p>
        </p:txBody>
      </p:sp>
      <p:sp>
        <p:nvSpPr>
          <p:cNvPr id="5" name="Oval 4"/>
          <p:cNvSpPr/>
          <p:nvPr/>
        </p:nvSpPr>
        <p:spPr bwMode="auto">
          <a:xfrm>
            <a:off x="4862318" y="2874384"/>
            <a:ext cx="3141293" cy="735309"/>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
        <p:nvSpPr>
          <p:cNvPr id="10" name="Rounded Rectangular Callout 9"/>
          <p:cNvSpPr/>
          <p:nvPr/>
        </p:nvSpPr>
        <p:spPr bwMode="auto">
          <a:xfrm>
            <a:off x="7154333" y="5131554"/>
            <a:ext cx="1721556" cy="1345446"/>
          </a:xfrm>
          <a:prstGeom prst="wedgeRoundRectCallout">
            <a:avLst>
              <a:gd name="adj1" fmla="val -112203"/>
              <a:gd name="adj2" fmla="val -866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OpenFlow1.x</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OFDPA</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P4</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POP</a:t>
            </a:r>
          </a:p>
          <a:p>
            <a:pPr eaLnBrk="0" hangingPunct="0"/>
            <a:r>
              <a:rPr kumimoji="0" lang="is-I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Menlo Regular" charset="0"/>
                <a:ea typeface="ＭＳ Ｐゴシック" pitchFamily="-105" charset="-128"/>
                <a:cs typeface="Menlo Regular" charset="0"/>
                <a:sym typeface="Menlo Regular" charset="0"/>
              </a:rPr>
              <a:t>…</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0" y="909509"/>
            <a:ext cx="1763889" cy="3408492"/>
          </a:xfrm>
          <a:prstGeom prst="wedgeRoundRectCallout">
            <a:avLst>
              <a:gd name="adj1" fmla="val 59803"/>
              <a:gd name="adj2" fmla="val -288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 Network apps, e.g., xxx</a:t>
            </a:r>
          </a:p>
          <a:p>
            <a:pPr eaLnBrk="0" hangingPunct="0"/>
            <a:r>
              <a:rPr lang="en-US" sz="1400" baseline="0" dirty="0" smtClean="0">
                <a:latin typeface="Menlo Regular" charset="0"/>
                <a:cs typeface="Menlo Regular" charset="0"/>
                <a:sym typeface="Menlo Regular" charset="0"/>
              </a:rPr>
              <a:t>- Network programming languages, e.g., Frenetic, Maple, </a:t>
            </a:r>
            <a:r>
              <a:rPr lang="is-IS" sz="1400" baseline="0" dirty="0" smtClean="0">
                <a:latin typeface="Menlo Regular" charset="0"/>
                <a:cs typeface="Menlo Regular" charset="0"/>
                <a:sym typeface="Menlo Regular" charset="0"/>
              </a:rPr>
              <a:t>…</a:t>
            </a:r>
            <a:endParaRPr lang="en-US" sz="1400" baseline="0" dirty="0" smtClean="0">
              <a:latin typeface="Menlo Regular" charset="0"/>
              <a:cs typeface="Menlo Regular" charset="0"/>
              <a:sym typeface="Menlo Regular" charset="0"/>
            </a:endParaRPr>
          </a:p>
          <a:p>
            <a:pPr eaLnBrk="0" hangingPunct="0"/>
            <a:r>
              <a:rPr lang="en-US" sz="1400" baseline="0" dirty="0" smtClean="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Network OS, e.g., Floodlight, ONOS, </a:t>
            </a:r>
            <a:r>
              <a:rPr lang="en-US" sz="1400" baseline="0" dirty="0" err="1" smtClean="0">
                <a:latin typeface="Menlo Regular" charset="0"/>
                <a:cs typeface="Menlo Regular" charset="0"/>
                <a:sym typeface="Menlo Regular" charset="0"/>
              </a:rPr>
              <a:t>OpenDaylight</a:t>
            </a:r>
            <a:r>
              <a:rPr lang="en-US" sz="1400" baseline="0" dirty="0" smtClean="0">
                <a:latin typeface="Menlo Regular" charset="0"/>
                <a:cs typeface="Menlo Regular" charset="0"/>
                <a:sym typeface="Menlo Regular" charset="0"/>
              </a:rPr>
              <a:t>, NOX, </a:t>
            </a:r>
            <a:r>
              <a:rPr lang="en-US" sz="1400" baseline="0" dirty="0" err="1" smtClean="0">
                <a:latin typeface="Menlo Regular" charset="0"/>
                <a:cs typeface="Menlo Regular" charset="0"/>
                <a:sym typeface="Menlo Regular" charset="0"/>
              </a:rPr>
              <a:t>Ryu</a:t>
            </a:r>
            <a:r>
              <a:rPr lang="en-US" sz="1400" baseline="0" dirty="0" smtClean="0">
                <a:latin typeface="Menlo Regular" charset="0"/>
                <a:cs typeface="Menlo Regular" charset="0"/>
                <a:sym typeface="Menlo Regular" charset="0"/>
              </a:rPr>
              <a:t>, </a:t>
            </a:r>
            <a:r>
              <a:rPr lang="is-IS" sz="1400" baseline="0" dirty="0" smtClean="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kumimoji="0" lang="en-US" sz="14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2135463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Key </a:t>
            </a:r>
            <a:r>
              <a:rPr lang="en-US" sz="3600" dirty="0" err="1" smtClean="0"/>
              <a:t>Datapath</a:t>
            </a:r>
            <a:r>
              <a:rPr lang="en-US" sz="3600" dirty="0" smtClean="0"/>
              <a:t> Question</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a:solidFill>
                  <a:srgbClr val="000090"/>
                </a:solidFill>
                <a:latin typeface="Arial" pitchFamily="-105" charset="0"/>
                <a:ea typeface="ＭＳ Ｐゴシック" pitchFamily="-105" charset="-128"/>
                <a:cs typeface="ＭＳ Ｐゴシック" pitchFamily="-105" charset="-128"/>
              </a:rPr>
              <a:t>What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should be the data path of network 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587394"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table</a:t>
            </a:r>
            <a:endParaRPr lang="en-US" dirty="0"/>
          </a:p>
        </p:txBody>
      </p:sp>
      <p:sp>
        <p:nvSpPr>
          <p:cNvPr id="10" name="Rectangle 9"/>
          <p:cNvSpPr/>
          <p:nvPr/>
        </p:nvSpPr>
        <p:spPr>
          <a:xfrm>
            <a:off x="5980981" y="5377063"/>
            <a:ext cx="2069797"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VM/Container</a:t>
            </a:r>
            <a:endParaRPr lang="en-US" dirty="0"/>
          </a:p>
        </p:txBody>
      </p:sp>
    </p:spTree>
    <p:extLst>
      <p:ext uri="{BB962C8B-B14F-4D97-AF65-F5344CB8AC3E}">
        <p14:creationId xmlns:p14="http://schemas.microsoft.com/office/powerpoint/2010/main" val="140321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Key Configuration Question</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a:solidFill>
                <a:schemeClr val="bg2"/>
              </a:solidFill>
            </a:endParaRPr>
          </a:p>
        </p:txBody>
      </p:sp>
      <p:sp>
        <p:nvSpPr>
          <p:cNvPr id="6" name="Content Placeholder 5"/>
          <p:cNvSpPr>
            <a:spLocks noGrp="1"/>
          </p:cNvSpPr>
          <p:nvPr>
            <p:ph idx="1"/>
          </p:nvPr>
        </p:nvSpPr>
        <p:spPr>
          <a:xfrm>
            <a:off x="643392" y="1069539"/>
            <a:ext cx="8500608" cy="5297559"/>
          </a:xfrm>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Declare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can causes state update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p:grpSpPr>
        <p:grpSp>
          <p:nvGrpSpPr>
            <p:cNvPr id="17" name="Group 16"/>
            <p:cNvGrpSpPr/>
            <p:nvPr/>
          </p:nvGrpSpPr>
          <p:grpSpPr>
            <a:xfrm>
              <a:off x="7060633" y="3425767"/>
              <a:ext cx="1930828" cy="455301"/>
              <a:chOff x="7060633" y="3425767"/>
              <a:chExt cx="1930828" cy="455301"/>
            </a:xfrm>
            <a:solidFill>
              <a:schemeClr val="accent6">
                <a:lumMod val="20000"/>
                <a:lumOff val="80000"/>
              </a:schemeClr>
            </a:solid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3761504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sz="2400" dirty="0" smtClean="0"/>
              <a:t>V0.1</a:t>
            </a:r>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Toward High-Level SDN Programming</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What’s New and Important in SDN</a:t>
            </a:r>
            <a:endParaRPr lang="en-US" sz="3600" dirty="0"/>
          </a:p>
        </p:txBody>
      </p:sp>
      <p:pic>
        <p:nvPicPr>
          <p:cNvPr id="3" name="Picture 2"/>
          <p:cNvPicPr>
            <a:picLocks noChangeAspect="1"/>
          </p:cNvPicPr>
          <p:nvPr/>
        </p:nvPicPr>
        <p:blipFill rotWithShape="1">
          <a:blip r:embed="rId3"/>
          <a:srcRect t="9925" r="49555"/>
          <a:stretch/>
        </p:blipFill>
        <p:spPr>
          <a:xfrm>
            <a:off x="0" y="1069539"/>
            <a:ext cx="4494721" cy="5109812"/>
          </a:xfrm>
          <a:prstGeom prst="rect">
            <a:avLst/>
          </a:prstGeom>
        </p:spPr>
      </p:pic>
      <p:sp>
        <p:nvSpPr>
          <p:cNvPr id="5" name="Content Placeholder 1"/>
          <p:cNvSpPr>
            <a:spLocks noGrp="1"/>
          </p:cNvSpPr>
          <p:nvPr>
            <p:ph idx="1"/>
          </p:nvPr>
        </p:nvSpPr>
        <p:spPr>
          <a:xfrm>
            <a:off x="4774185" y="1162435"/>
            <a:ext cx="4110678" cy="2179874"/>
          </a:xfrm>
        </p:spPr>
        <p:txBody>
          <a:bodyPr/>
          <a:lstStyle/>
          <a:p>
            <a:r>
              <a:rPr lang="en-US" sz="2800" dirty="0" smtClean="0"/>
              <a:t>Biggest failure of networking research: not enough good abstractions in network control.</a:t>
            </a:r>
          </a:p>
        </p:txBody>
      </p:sp>
      <p:sp>
        <p:nvSpPr>
          <p:cNvPr id="4" name="Rectangle 3"/>
          <p:cNvSpPr/>
          <p:nvPr/>
        </p:nvSpPr>
        <p:spPr>
          <a:xfrm>
            <a:off x="4742223" y="3531569"/>
            <a:ext cx="4213801" cy="3108544"/>
          </a:xfrm>
          <a:prstGeom prst="rect">
            <a:avLst/>
          </a:prstGeom>
        </p:spPr>
        <p:txBody>
          <a:bodyPr wrap="square">
            <a:spAutoFit/>
          </a:bodyPr>
          <a:lstStyle/>
          <a:p>
            <a:pPr marL="342900" lvl="0" indent="-342900" eaLnBrk="0" hangingPunct="0">
              <a:spcBef>
                <a:spcPct val="20000"/>
              </a:spcBef>
              <a:buClr>
                <a:srgbClr val="6E7BBD"/>
              </a:buClr>
              <a:buFontTx/>
              <a:buChar char="•"/>
            </a:pPr>
            <a:r>
              <a:rPr lang="en-US" sz="2800" kern="0" baseline="0" dirty="0" smtClean="0">
                <a:solidFill>
                  <a:prstClr val="black"/>
                </a:solidFill>
                <a:latin typeface="Calibri"/>
                <a:ea typeface="+mn-ea"/>
                <a:cs typeface="+mn-cs"/>
              </a:rPr>
              <a:t>One key benefits of SDN: Better </a:t>
            </a:r>
            <a:r>
              <a:rPr lang="en-US" sz="2800" kern="0" baseline="0" dirty="0" smtClean="0">
                <a:solidFill>
                  <a:srgbClr val="FF0000"/>
                </a:solidFill>
                <a:latin typeface="Calibri"/>
                <a:ea typeface="+mn-ea"/>
                <a:cs typeface="+mn-cs"/>
              </a:rPr>
              <a:t>programming abstractions</a:t>
            </a:r>
            <a:r>
              <a:rPr lang="en-US" sz="2800" kern="0" baseline="0" dirty="0" smtClean="0">
                <a:solidFill>
                  <a:prstClr val="black"/>
                </a:solidFill>
                <a:latin typeface="Calibri"/>
                <a:ea typeface="+mn-ea"/>
                <a:cs typeface="+mn-cs"/>
              </a:rPr>
              <a:t> </a:t>
            </a:r>
            <a:r>
              <a:rPr lang="en-US" sz="2800" kern="0" baseline="0" dirty="0">
                <a:solidFill>
                  <a:prstClr val="black"/>
                </a:solidFill>
                <a:latin typeface="Calibri"/>
                <a:ea typeface="+mn-ea"/>
                <a:cs typeface="+mn-cs"/>
              </a:rPr>
              <a:t>to </a:t>
            </a:r>
            <a:r>
              <a:rPr lang="en-US" sz="2800" kern="0" baseline="0" dirty="0" smtClean="0">
                <a:solidFill>
                  <a:prstClr val="black"/>
                </a:solidFill>
                <a:latin typeface="Calibri"/>
                <a:ea typeface="+mn-ea"/>
                <a:cs typeface="+mn-cs"/>
              </a:rPr>
              <a:t/>
            </a:r>
            <a:br>
              <a:rPr lang="en-US" sz="2800" kern="0" baseline="0" dirty="0" smtClean="0">
                <a:solidFill>
                  <a:prstClr val="black"/>
                </a:solidFill>
                <a:latin typeface="Calibri"/>
                <a:ea typeface="+mn-ea"/>
                <a:cs typeface="+mn-cs"/>
              </a:rPr>
            </a:br>
            <a:r>
              <a:rPr lang="en-US" sz="2800" kern="0" baseline="0" dirty="0" smtClean="0">
                <a:solidFill>
                  <a:prstClr val="black"/>
                </a:solidFill>
                <a:latin typeface="Calibri"/>
                <a:ea typeface="+mn-ea"/>
                <a:cs typeface="+mn-cs"/>
              </a:rPr>
              <a:t>allow </a:t>
            </a:r>
            <a:r>
              <a:rPr lang="en-US" sz="2800" kern="0" baseline="0" dirty="0">
                <a:solidFill>
                  <a:prstClr val="black"/>
                </a:solidFill>
                <a:latin typeface="Calibri"/>
                <a:ea typeface="+mn-ea"/>
                <a:cs typeface="+mn-cs"/>
              </a:rPr>
              <a:t>easier, more efficient high-level </a:t>
            </a:r>
            <a:r>
              <a:rPr lang="en-US" sz="2800" kern="0" baseline="0" dirty="0">
                <a:solidFill>
                  <a:srgbClr val="FF0000"/>
                </a:solidFill>
                <a:latin typeface="Calibri"/>
                <a:ea typeface="+mn-ea"/>
                <a:cs typeface="+mn-cs"/>
              </a:rPr>
              <a:t>network </a:t>
            </a:r>
            <a:r>
              <a:rPr lang="en-US" sz="2800" kern="0" baseline="0" dirty="0" smtClean="0">
                <a:solidFill>
                  <a:srgbClr val="FF0000"/>
                </a:solidFill>
                <a:latin typeface="Calibri"/>
                <a:ea typeface="+mn-ea"/>
                <a:cs typeface="+mn-cs"/>
              </a:rPr>
              <a:t>control and management</a:t>
            </a:r>
            <a:r>
              <a:rPr lang="en-US" sz="2800" kern="0" baseline="0" dirty="0" smtClean="0">
                <a:solidFill>
                  <a:prstClr val="black"/>
                </a:solidFill>
                <a:latin typeface="Calibri"/>
                <a:ea typeface="+mn-ea"/>
                <a:cs typeface="+mn-cs"/>
              </a:rPr>
              <a:t>.</a:t>
            </a:r>
            <a:endParaRPr lang="en-US" sz="2800"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t>
            </a:r>
            <a:r>
              <a:rPr lang="en-US" dirty="0" smtClean="0"/>
              <a:t>is and </a:t>
            </a:r>
            <a:r>
              <a:rPr lang="en-US" dirty="0" smtClean="0"/>
              <a:t>why SDN?</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31871687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Better </a:t>
            </a:r>
            <a:r>
              <a:rPr lang="en-US" sz="3200" dirty="0" err="1" smtClean="0"/>
              <a:t>Softwarization</a:t>
            </a:r>
            <a:r>
              <a:rPr lang="en-US" sz="3200" dirty="0" smtClean="0"/>
              <a:t> </a:t>
            </a:r>
            <a:br>
              <a:rPr lang="en-US" sz="3200" dirty="0" smtClean="0"/>
            </a:br>
            <a:r>
              <a:rPr lang="en-US" sz="3200" dirty="0" smtClean="0"/>
              <a:t>for Network Programming</a:t>
            </a:r>
            <a:endParaRPr lang="en-US" sz="3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46050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SVP, Brocade, 2015.</a:t>
            </a:r>
            <a:endParaRPr lang="en-US" sz="1400" i="1" baseline="0" dirty="0"/>
          </a:p>
        </p:txBody>
      </p:sp>
      <p:sp>
        <p:nvSpPr>
          <p:cNvPr id="1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31229985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Android: A Potential Analogy</a:t>
            </a:r>
            <a:endParaRPr lang="en-US" sz="3200" dirty="0"/>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
        <p:nvSpPr>
          <p:cNvPr id="9" name="Slide Number Placeholder 6"/>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3176033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480757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190048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Store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249306"/>
            <a:ext cx="2819400" cy="1722494"/>
            <a:chOff x="3276600" y="1249306"/>
            <a:chExt cx="2819400" cy="1722494"/>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37300" y="1249306"/>
              <a:ext cx="1525303" cy="90487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a:t>
            </a:r>
            <a:endParaRPr lang="en-US" sz="3600" dirty="0"/>
          </a:p>
        </p:txBody>
      </p:sp>
      <p:pic>
        <p:nvPicPr>
          <p:cNvPr id="9" name="Picture 8"/>
          <p:cNvPicPr>
            <a:picLocks noChangeAspect="1"/>
          </p:cNvPicPr>
          <p:nvPr/>
        </p:nvPicPr>
        <p:blipFill>
          <a:blip r:embed="rId3"/>
          <a:stretch>
            <a:fillRect/>
          </a:stretch>
        </p:blipFill>
        <p:spPr>
          <a:xfrm>
            <a:off x="16709" y="953856"/>
            <a:ext cx="9144000" cy="5378256"/>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0064036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Simple Controller Program </a:t>
            </a:r>
            <a:endParaRPr lang="en-US" sz="3600" dirty="0"/>
          </a:p>
        </p:txBody>
      </p:sp>
      <p:pic>
        <p:nvPicPr>
          <p:cNvPr id="3" name="Picture 2"/>
          <p:cNvPicPr>
            <a:picLocks noChangeAspect="1"/>
          </p:cNvPicPr>
          <p:nvPr/>
        </p:nvPicPr>
        <p:blipFill>
          <a:blip r:embed="rId3"/>
          <a:stretch>
            <a:fillRect/>
          </a:stretch>
        </p:blipFill>
        <p:spPr>
          <a:xfrm>
            <a:off x="4196585" y="1203231"/>
            <a:ext cx="4947415" cy="5134734"/>
          </a:xfrm>
          <a:prstGeom prst="rect">
            <a:avLst/>
          </a:prstGeom>
        </p:spPr>
      </p:pic>
      <p:sp>
        <p:nvSpPr>
          <p:cNvPr id="5" name="Rectangle 2"/>
          <p:cNvSpPr>
            <a:spLocks/>
          </p:cNvSpPr>
          <p:nvPr/>
        </p:nvSpPr>
        <p:spPr bwMode="auto">
          <a:xfrm>
            <a:off x="334180" y="1470599"/>
            <a:ext cx="5012700" cy="223934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Example</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a:t>
            </a:r>
            <a:r>
              <a:rPr lang="en-US" dirty="0"/>
              <a:t>flow table rules may exceed capacity (typically </a:t>
            </a:r>
            <a:r>
              <a:rPr lang="en-US" dirty="0" smtClean="0"/>
              <a:t>a few </a:t>
            </a:r>
            <a:r>
              <a:rPr lang="en-US" dirty="0"/>
              <a:t>thousand</a:t>
            </a:r>
            <a:r>
              <a:rPr lang="en-US" dirty="0" smtClean="0"/>
              <a:t>)</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095415" cy="1728925"/>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(hence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and </a:t>
            </a:r>
            <a:r>
              <a:rPr lang="en-US" dirty="0">
                <a:solidFill>
                  <a:srgbClr val="FF0000"/>
                </a:solidFill>
              </a:rPr>
              <a:t>automatically</a:t>
            </a:r>
            <a:r>
              <a:rPr lang="en-US" dirty="0"/>
              <a:t> </a:t>
            </a:r>
            <a:r>
              <a:rPr lang="en-US" dirty="0" smtClean="0"/>
              <a:t>generate </a:t>
            </a:r>
            <a:r>
              <a:rPr lang="en-US" dirty="0" smtClean="0">
                <a:solidFill>
                  <a:srgbClr val="FF0000"/>
                </a:solidFill>
              </a:rPr>
              <a:t>highly-optimized device data path flow tables</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t>
            </a:r>
            <a:r>
              <a:rPr lang="en-US" sz="3600" dirty="0"/>
              <a:t>(</a:t>
            </a:r>
            <a:r>
              <a:rPr lang="en-US" sz="3600" dirty="0" smtClean="0"/>
              <a:t>Theory)?</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hard</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a:t>
            </a:r>
            <a:r>
              <a:rPr lang="en-US" altLang="ja-JP" dirty="0" smtClean="0">
                <a:ea typeface="ＭＳ Ｐゴシック" charset="0"/>
                <a:cs typeface="ＭＳ Ｐゴシック" charset="0"/>
              </a:rPr>
              <a:t>some simple tasks </a:t>
            </a:r>
            <a:r>
              <a:rPr lang="en-US" altLang="ja-JP" dirty="0" smtClean="0">
                <a:ea typeface="ＭＳ Ｐゴシック" charset="0"/>
                <a:cs typeface="ＭＳ Ｐゴシック" charset="0"/>
              </a:rPr>
              <a:t>(e.g., leader election, shortest path), but we need to handle more complexity in many settings.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244172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User View</a:t>
            </a:r>
            <a:endParaRPr lang="en-US" sz="28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Decision function </a:t>
            </a:r>
            <a:r>
              <a:rPr lang="en-US" dirty="0"/>
              <a:t>in a </a:t>
            </a:r>
            <a:r>
              <a:rPr lang="en-US" b="1" dirty="0"/>
              <a:t>general purpose language </a:t>
            </a:r>
            <a:r>
              <a:rPr lang="en-US" dirty="0"/>
              <a:t>that describes how a packet should be routed, </a:t>
            </a:r>
            <a:r>
              <a:rPr lang="en-US" b="1" dirty="0">
                <a:solidFill>
                  <a:srgbClr val="D90B00"/>
                </a:solidFill>
              </a:rPr>
              <a:t>not</a:t>
            </a:r>
            <a:r>
              <a:rPr lang="en-US" dirty="0"/>
              <a:t> how </a:t>
            </a:r>
            <a:r>
              <a:rPr lang="en-US" dirty="0" smtClean="0"/>
              <a:t>flow </a:t>
            </a:r>
            <a:r>
              <a:rPr lang="en-US" dirty="0"/>
              <a:t>tables are </a:t>
            </a:r>
            <a:r>
              <a:rPr lang="en-US" dirty="0" smtClean="0"/>
              <a:t>configured</a:t>
            </a:r>
            <a:endParaRPr lang="en-US" dirty="0"/>
          </a:p>
          <a:p>
            <a:pPr lvl="1"/>
            <a:r>
              <a:rPr lang="en-US" dirty="0"/>
              <a:t>Written in a familiar language such as Java, Python, or Haskell</a:t>
            </a:r>
            <a:r>
              <a:rPr lang="en-US" dirty="0" smtClean="0"/>
              <a:t>.</a:t>
            </a:r>
          </a:p>
          <a:p>
            <a:pPr lvl="1"/>
            <a:endParaRPr lang="en-US" dirty="0"/>
          </a:p>
          <a:p>
            <a:r>
              <a:rPr lang="en-US" b="1" dirty="0" smtClean="0">
                <a:solidFill>
                  <a:srgbClr val="D90B00"/>
                </a:solidFill>
              </a:rPr>
              <a:t>Conceptually </a:t>
            </a:r>
            <a:r>
              <a:rPr lang="en-US" b="1" dirty="0">
                <a:solidFill>
                  <a:srgbClr val="D90B00"/>
                </a:solidFill>
              </a:rPr>
              <a:t>invoked on every packet entering the </a:t>
            </a:r>
            <a:r>
              <a:rPr lang="en-US" b="1" dirty="0" smtClean="0">
                <a:solidFill>
                  <a:srgbClr val="D90B00"/>
                </a:solidFill>
              </a:rPr>
              <a:t>network:</a:t>
            </a:r>
            <a:endParaRPr lang="en-US" dirty="0" smtClean="0"/>
          </a:p>
          <a:p>
            <a:endParaRPr lang="en-US" dirty="0"/>
          </a:p>
        </p:txBody>
      </p:sp>
      <p:grpSp>
        <p:nvGrpSpPr>
          <p:cNvPr id="6" name="Group 5"/>
          <p:cNvGrpSpPr/>
          <p:nvPr/>
        </p:nvGrpSpPr>
        <p:grpSpPr>
          <a:xfrm>
            <a:off x="2821010" y="5298532"/>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9"/>
                                          </p:stCondLst>
                                        </p:cTn>
                                        <p:tgtEl>
                                          <p:spTgt spid="573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575726" y="1258740"/>
            <a:ext cx="7891533" cy="398145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smtClean="0">
                <a:latin typeface="Menlo Bold" charset="0"/>
                <a:cs typeface="Menlo Bold" charset="0"/>
                <a:sym typeface="Menlo Bold" charset="0"/>
              </a:rPr>
              <a:t>Route</a:t>
            </a:r>
            <a:r>
              <a:rPr lang="en-US" sz="2300" baseline="0" dirty="0" smtClean="0">
                <a:latin typeface="Menlo Regular" charset="0"/>
                <a:cs typeface="Menlo Regular" charset="0"/>
                <a:sym typeface="Menlo Regular" charset="0"/>
              </a:rPr>
              <a:t> </a:t>
            </a:r>
            <a:r>
              <a:rPr lang="en-US" sz="2300" baseline="0" dirty="0">
                <a:latin typeface="Menlo Regular" charset="0"/>
                <a:cs typeface="Menlo Regular" charset="0"/>
                <a:sym typeface="Menlo Regular" charset="0"/>
              </a:rPr>
              <a:t>f(</a:t>
            </a:r>
            <a:r>
              <a:rPr lang="en-US" sz="2300" baseline="0" dirty="0">
                <a:latin typeface="Menlo Bold" charset="0"/>
                <a:cs typeface="Menlo Bold" charset="0"/>
                <a:sym typeface="Menlo Bold" charset="0"/>
              </a:rPr>
              <a:t>Packet</a:t>
            </a:r>
            <a:r>
              <a:rPr lang="en-US" sz="2300" baseline="0" dirty="0">
                <a:latin typeface="Menlo Regular" charset="0"/>
                <a:cs typeface="Menlo Regular" charset="0"/>
                <a:sym typeface="Menlo Regular" charset="0"/>
              </a:rPr>
              <a:t> </a:t>
            </a:r>
            <a:r>
              <a:rPr lang="en-US" sz="2300" baseline="0" dirty="0" smtClean="0">
                <a:latin typeface="Menlo Regular" charset="0"/>
                <a:cs typeface="Menlo Regular" charset="0"/>
                <a:sym typeface="Menlo Regular" charset="0"/>
              </a:rPr>
              <a:t>p) </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if</a:t>
            </a:r>
            <a:r>
              <a:rPr lang="en-US" sz="2300" baseline="0" dirty="0">
                <a:latin typeface="Menlo Regular" charset="0"/>
                <a:cs typeface="Menlo Regular" charset="0"/>
                <a:sym typeface="Menlo Regular" charset="0"/>
              </a:rPr>
              <a:t> (</a:t>
            </a:r>
            <a:r>
              <a:rPr lang="en-US" sz="2300" baseline="0" dirty="0" err="1">
                <a:latin typeface="Menlo Bold" charset="0"/>
                <a:cs typeface="Menlo Bold" charset="0"/>
                <a:sym typeface="Menlo Bold" charset="0"/>
              </a:rPr>
              <a:t>p.tcpDstIs</a:t>
            </a:r>
            <a:r>
              <a:rPr lang="en-US" sz="2300" baseline="0" dirty="0">
                <a:latin typeface="Menlo Regular" charset="0"/>
                <a:cs typeface="Menlo Regular" charset="0"/>
                <a:sym typeface="Menlo Regular" charset="0"/>
              </a:rPr>
              <a:t>(</a:t>
            </a:r>
            <a:r>
              <a:rPr lang="en-US" sz="2300" baseline="0" dirty="0">
                <a:solidFill>
                  <a:srgbClr val="786DC4"/>
                </a:solidFill>
                <a:latin typeface="Menlo Regular" charset="0"/>
                <a:cs typeface="Menlo Regular" charset="0"/>
                <a:sym typeface="Menlo Regular" charset="0"/>
              </a:rPr>
              <a:t>22</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null</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else</a:t>
            </a: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ethSrc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dloc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ethDst</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Route </a:t>
            </a:r>
            <a:r>
              <a:rPr lang="en-US" sz="2300" baseline="0" dirty="0" smtClean="0">
                <a:latin typeface="Menlo Regular" charset="0"/>
                <a:cs typeface="Menlo Regular" charset="0"/>
                <a:sym typeface="Menlo Regular" charset="0"/>
              </a:rPr>
              <a:t>path </a:t>
            </a:r>
            <a:r>
              <a:rPr lang="en-US" sz="2300" baseline="0" dirty="0">
                <a:latin typeface="Menlo Regular" charset="0"/>
                <a:cs typeface="Menlo Regular" charset="0"/>
                <a:sym typeface="Menlo Regular" charset="0"/>
              </a:rPr>
              <a:t>= </a:t>
            </a:r>
            <a:r>
              <a:rPr lang="en-US" sz="2300" baseline="0" dirty="0" err="1" smtClean="0">
                <a:latin typeface="Menlo Regular" charset="0"/>
                <a:cs typeface="Menlo Regular" charset="0"/>
                <a:sym typeface="Menlo Regular" charset="0"/>
              </a:rPr>
              <a:t>myRoutingAlg</a:t>
            </a:r>
            <a:r>
              <a:rPr lang="en-US" sz="2300" baseline="0" dirty="0" smtClean="0">
                <a:latin typeface="Menlo Regular" charset="0"/>
                <a:cs typeface="Menlo Regular" charset="0"/>
                <a:sym typeface="Menlo Regular" charset="0"/>
              </a:rPr>
              <a:t>(</a:t>
            </a:r>
            <a:r>
              <a:rPr lang="en-US" sz="2300" baseline="0" dirty="0" smtClean="0">
                <a:latin typeface="Menlo Bold" charset="0"/>
                <a:cs typeface="Menlo Bold" charset="0"/>
                <a:sym typeface="Menlo Bold" charset="0"/>
              </a:rPr>
              <a:t>topology</a:t>
            </a:r>
            <a:r>
              <a:rPr lang="en-US" sz="2300" baseline="0" dirty="0" smtClean="0">
                <a:latin typeface="Menlo Regular" charset="0"/>
                <a:cs typeface="Menlo Regular" charset="0"/>
                <a:sym typeface="Menlo Regular" charset="0"/>
              </a:rPr>
              <a:t>(</a:t>
            </a:r>
            <a:r>
              <a:rPr lang="en-US" sz="2300" baseline="0" dirty="0">
                <a:latin typeface="Menlo Regular" charset="0"/>
                <a:cs typeface="Menlo Regular" charset="0"/>
                <a:sym typeface="Menlo Regular" charset="0"/>
              </a:rPr>
              <a:t>)</a:t>
            </a:r>
            <a:r>
              <a:rPr lang="en-US" sz="2300" baseline="0" dirty="0" smtClean="0">
                <a:latin typeface="Menlo Regular" charset="0"/>
                <a:cs typeface="Menlo Regular" charset="0"/>
                <a:sym typeface="Menlo Regular" charset="0"/>
              </a:rPr>
              <a:t>,</a:t>
            </a:r>
            <a:br>
              <a:rPr lang="en-US" sz="2300" baseline="0" dirty="0" smtClean="0">
                <a:latin typeface="Menlo Regular" charset="0"/>
                <a:cs typeface="Menlo Regular" charset="0"/>
                <a:sym typeface="Menlo Regular" charset="0"/>
              </a:rPr>
            </a:br>
            <a:r>
              <a:rPr lang="en-US" sz="2300" baseline="0" dirty="0" smtClean="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sloc,dloc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path</a:t>
            </a:r>
            <a:r>
              <a:rPr lang="en-US" sz="2300" baseline="0" dirty="0" smtClean="0">
                <a:latin typeface="Menlo Regular" charset="0"/>
                <a:cs typeface="Menlo Regular" charset="0"/>
                <a:sym typeface="Menlo Regular" charset="0"/>
              </a:rPr>
              <a:t>;</a:t>
            </a:r>
            <a:endParaRPr lang="en-US" sz="23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a:t>
            </a:r>
          </a:p>
        </p:txBody>
      </p:sp>
      <p:sp>
        <p:nvSpPr>
          <p:cNvPr id="5" name="Rectangle 4"/>
          <p:cNvSpPr/>
          <p:nvPr/>
        </p:nvSpPr>
        <p:spPr>
          <a:xfrm>
            <a:off x="1079112" y="5592870"/>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Although the decision function f does </a:t>
            </a:r>
            <a:r>
              <a:rPr lang="en-US" b="1" dirty="0" smtClean="0">
                <a:solidFill>
                  <a:srgbClr val="D90B00"/>
                </a:solidFill>
              </a:rPr>
              <a:t>not</a:t>
            </a:r>
            <a:r>
              <a:rPr lang="en-US" dirty="0" smtClean="0"/>
              <a:t> specify how flow </a:t>
            </a:r>
            <a:r>
              <a:rPr lang="en-US" dirty="0"/>
              <a:t>tables are </a:t>
            </a:r>
            <a:r>
              <a:rPr lang="en-US" dirty="0" smtClean="0"/>
              <a:t>configured, if for a given decision (e.g., drop), we know the dependency of the decision, we can construct the flow table.</a:t>
            </a:r>
            <a:endParaRPr lang="en-US" dirty="0"/>
          </a:p>
          <a:p>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Idea: Minimal Abstraction</a:t>
            </a:r>
            <a:endParaRPr lang="en-US" sz="36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Programs use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2505777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2953960"/>
            <a:chOff x="5495046" y="3145754"/>
            <a:chExt cx="3410851" cy="2953960"/>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895711"/>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606060"/>
                  </a:solidFill>
                  <a:latin typeface="Helvetica Neue" charset="0"/>
                  <a:cs typeface="Helvetica Neue" charset="0"/>
                  <a:sym typeface="Helvetica Neue" charset="0"/>
                </a:rPr>
                <a:t>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564857"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
        <p:nvSpPr>
          <p:cNvPr id="65545" name="Rectangle 9"/>
          <p:cNvSpPr>
            <a:spLocks/>
          </p:cNvSpPr>
          <p:nvPr/>
        </p:nvSpPr>
        <p:spPr bwMode="auto">
          <a:xfrm>
            <a:off x="4246156"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SDN </a:t>
            </a:r>
            <a:r>
              <a:rPr lang="en-US" dirty="0" smtClean="0"/>
              <a:t>(Architecture Theory</a:t>
            </a:r>
            <a:r>
              <a:rPr lang="en-US" dirty="0"/>
              <a:t>)?</a:t>
            </a:r>
            <a:endParaRPr lang="en-US" sz="1800" dirty="0"/>
          </a:p>
        </p:txBody>
      </p:sp>
      <p:sp>
        <p:nvSpPr>
          <p:cNvPr id="3" name="Content Placeholder 2"/>
          <p:cNvSpPr>
            <a:spLocks noGrp="1"/>
          </p:cNvSpPr>
          <p:nvPr>
            <p:ph idx="1"/>
          </p:nvPr>
        </p:nvSpPr>
        <p:spPr>
          <a:xfrm>
            <a:off x="373528" y="1004713"/>
            <a:ext cx="8650879" cy="5405052"/>
          </a:xfrm>
        </p:spPr>
        <p:txBody>
          <a:bodyPr>
            <a:noAutofit/>
          </a:bodyPr>
          <a:lstStyle/>
          <a:p>
            <a:r>
              <a:rPr lang="en-US" altLang="ja-JP" dirty="0" smtClean="0">
                <a:ea typeface="ＭＳ Ｐゴシック" charset="0"/>
                <a:cs typeface="ＭＳ Ｐゴシック" charset="0"/>
              </a:rPr>
              <a:t>“Modularity based on abstraction is the way things get done.</a:t>
            </a:r>
            <a:r>
              <a:rPr lang="en-US" altLang="ja-JP" dirty="0" smtClean="0">
                <a:ea typeface="ＭＳ Ｐゴシック" charset="0"/>
                <a:cs typeface="ＭＳ Ｐゴシック" charset="0"/>
              </a:rPr>
              <a:t>”</a:t>
            </a:r>
            <a:r>
              <a:rPr lang="en-US" altLang="ja-JP" sz="2400" dirty="0">
                <a:ea typeface="ＭＳ Ｐゴシック" charset="0"/>
                <a:cs typeface="ＭＳ Ｐゴシック" charset="0"/>
              </a:rPr>
              <a:t> </a:t>
            </a:r>
            <a:r>
              <a:rPr lang="en-US" altLang="ja-JP" sz="2400" dirty="0" smtClean="0">
                <a:ea typeface="ＭＳ Ｐゴシック" charset="0"/>
                <a:cs typeface="ＭＳ Ｐゴシック" charset="0"/>
              </a:rPr>
              <a:t> </a:t>
            </a:r>
            <a:r>
              <a:rPr lang="en-US" altLang="ja-JP" dirty="0" smtClean="0">
                <a:ea typeface="ＭＳ Ｐゴシック" charset="0"/>
                <a:cs typeface="ＭＳ Ｐゴシック" charset="0"/>
              </a:rPr>
              <a:t>-</a:t>
            </a:r>
            <a:r>
              <a:rPr lang="en-US" altLang="ja-JP" dirty="0" smtClean="0">
                <a:ea typeface="ＭＳ Ｐゴシック" charset="0"/>
                <a:cs typeface="ＭＳ Ｐゴシック" charset="0"/>
              </a:rPr>
              <a:t>- Barbara </a:t>
            </a:r>
            <a:r>
              <a:rPr lang="en-US" altLang="ja-JP" dirty="0" err="1" smtClean="0">
                <a:ea typeface="ＭＳ Ｐゴシック" charset="0"/>
                <a:cs typeface="ＭＳ Ｐゴシック" charset="0"/>
              </a:rPr>
              <a:t>Liskov</a:t>
            </a:r>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Major advance in many fields of computer science is based on simple, powerful abstractions</a:t>
            </a:r>
            <a:r>
              <a:rPr lang="en-US" altLang="ja-JP" dirty="0" smtClean="0">
                <a:ea typeface="ＭＳ Ｐゴシック" charset="0"/>
                <a:cs typeface="ＭＳ Ｐゴシック" charset="0"/>
              </a:rPr>
              <a:t>.</a:t>
            </a:r>
          </a:p>
          <a:p>
            <a:r>
              <a:rPr lang="en-US" altLang="ja-JP" dirty="0" smtClean="0">
                <a:ea typeface="ＭＳ Ｐゴシック" charset="0"/>
                <a:cs typeface="ＭＳ Ｐゴシック" charset="0"/>
              </a:rPr>
              <a:t>A major lacking of networking is </a:t>
            </a:r>
            <a:r>
              <a:rPr lang="en-US" dirty="0" smtClean="0"/>
              <a:t>not </a:t>
            </a:r>
            <a:r>
              <a:rPr lang="en-US" dirty="0"/>
              <a:t>enough good abstractions in network control</a:t>
            </a:r>
            <a:r>
              <a:rPr lang="en-US" dirty="0" smtClean="0"/>
              <a:t>.</a:t>
            </a:r>
            <a:endParaRPr lang="en-US" dirty="0"/>
          </a:p>
        </p:txBody>
      </p:sp>
    </p:spTree>
    <p:extLst>
      <p:ext uri="{BB962C8B-B14F-4D97-AF65-F5344CB8AC3E}">
        <p14:creationId xmlns:p14="http://schemas.microsoft.com/office/powerpoint/2010/main" val="194860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lvl="1"/>
            <a:r>
              <a:rPr lang="en-US" sz="2400" b="1" dirty="0" smtClean="0"/>
              <a:t>T</a:t>
            </a:r>
            <a:r>
              <a:rPr lang="en-US" sz="2400" dirty="0" smtClean="0"/>
              <a:t> node: assertion on packet attributes</a:t>
            </a:r>
          </a:p>
          <a:p>
            <a:pPr lvl="1"/>
            <a:r>
              <a:rPr lang="en-US" sz="2400" b="1" dirty="0" smtClean="0"/>
              <a:t>V</a:t>
            </a:r>
            <a:r>
              <a:rPr lang="en-US" sz="2400" dirty="0" smtClean="0"/>
              <a:t> node: multi-way branching on a packet attribute</a:t>
            </a:r>
          </a:p>
          <a:p>
            <a:pPr lvl="1"/>
            <a:r>
              <a:rPr lang="en-US" sz="2400" b="1" dirty="0" smtClean="0"/>
              <a:t>L</a:t>
            </a:r>
            <a:r>
              <a:rPr lang="en-US" sz="2400" dirty="0" smtClean="0"/>
              <a:t> node: leaf node labeled w/ action</a:t>
            </a:r>
          </a:p>
          <a:p>
            <a:pPr lvl="1"/>
            <a:r>
              <a:rPr lang="en-US" sz="2400" b="1" dirty="0" smtClean="0"/>
              <a:t>?</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t>
            </a:r>
            <a:r>
              <a:rPr lang="en-US" sz="2800" dirty="0" err="1" smtClean="0"/>
              <a:t>algrothm</a:t>
            </a:r>
            <a:r>
              <a:rPr lang="en-US" sz="2800" dirty="0" smtClean="0"/>
              <a:t>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grpSp>
        <p:nvGrpSpPr>
          <p:cNvPr id="3" name="Group 2"/>
          <p:cNvGrpSpPr/>
          <p:nvPr/>
        </p:nvGrpSpPr>
        <p:grpSpPr>
          <a:xfrm>
            <a:off x="4102299" y="2625329"/>
            <a:ext cx="2978943" cy="2218134"/>
            <a:chOff x="4102299" y="2625329"/>
            <a:chExt cx="2978943" cy="2218134"/>
          </a:xfrm>
        </p:grpSpPr>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5" grpId="0"/>
      <p:bldP spid="37"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60771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3952397" y="6259943"/>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014538"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Rectangle 23"/>
          <p:cNvSpPr>
            <a:spLocks/>
          </p:cNvSpPr>
          <p:nvPr/>
        </p:nvSpPr>
        <p:spPr bwMode="auto">
          <a:xfrm>
            <a:off x="659801" y="3370614"/>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200" dirty="0" smtClean="0"/>
              <a:t>Handling User Inefficiency: </a:t>
            </a:r>
            <a:br>
              <a:rPr lang="en-US" sz="3200" dirty="0" smtClean="0"/>
            </a:br>
            <a:r>
              <a:rPr lang="en-US" sz="3200" dirty="0" smtClean="0"/>
              <a:t>Redundant Trace</a:t>
            </a:r>
            <a:endParaRPr lang="en-US" sz="32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59</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a:t>Why </a:t>
            </a:r>
            <a:r>
              <a:rPr lang="en-US" sz="3600" dirty="0" smtClean="0"/>
              <a:t>SDN (Industry)?</a:t>
            </a:r>
            <a:endParaRPr lang="en-US"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1277263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316265" y="3524602"/>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rot="17892970">
            <a:off x="2888885" y="3188345"/>
            <a:ext cx="202575" cy="683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spTree>
    <p:extLst>
      <p:ext uri="{BB962C8B-B14F-4D97-AF65-F5344CB8AC3E}">
        <p14:creationId xmlns:p14="http://schemas.microsoft.com/office/powerpoint/2010/main" val="6089631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59075362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65</a:t>
            </a:fld>
            <a:endParaRPr lang="en-US" dirty="0">
              <a:solidFill>
                <a:schemeClr val="bg2"/>
              </a:solidFill>
            </a:endParaRPr>
          </a:p>
        </p:txBody>
      </p:sp>
    </p:spTree>
    <p:extLst>
      <p:ext uri="{BB962C8B-B14F-4D97-AF65-F5344CB8AC3E}">
        <p14:creationId xmlns:p14="http://schemas.microsoft.com/office/powerpoint/2010/main" val="346990868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Unnecessary Priority Levels</a:t>
            </a:r>
            <a:endParaRPr lang="en-US" sz="3600" dirty="0"/>
          </a:p>
        </p:txBody>
      </p:sp>
      <p:pic>
        <p:nvPicPr>
          <p:cNvPr id="6" name="Picture 5"/>
          <p:cNvPicPr>
            <a:picLocks noChangeAspect="1"/>
          </p:cNvPicPr>
          <p:nvPr/>
        </p:nvPicPr>
        <p:blipFill>
          <a:blip r:embed="rId3"/>
          <a:stretch>
            <a:fillRect/>
          </a:stretch>
        </p:blipFill>
        <p:spPr>
          <a:xfrm>
            <a:off x="0" y="1219200"/>
            <a:ext cx="9144000" cy="4400802"/>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66</a:t>
            </a:fld>
            <a:endParaRPr lang="en-US" dirty="0">
              <a:solidFill>
                <a:schemeClr val="bg2"/>
              </a:solidFill>
            </a:endParaRPr>
          </a:p>
        </p:txBody>
      </p:sp>
    </p:spTree>
    <p:extLst>
      <p:ext uri="{BB962C8B-B14F-4D97-AF65-F5344CB8AC3E}">
        <p14:creationId xmlns:p14="http://schemas.microsoft.com/office/powerpoint/2010/main" val="427489582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67</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68</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69</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(Industry)</a:t>
            </a:r>
            <a:r>
              <a:rPr lang="en-US" sz="3200" dirty="0" smtClean="0"/>
              <a:t>?</a:t>
            </a:r>
            <a:endParaRPr lang="en-US" sz="1200" dirty="0"/>
          </a:p>
        </p:txBody>
      </p:sp>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283185"/>
            <a:ext cx="2783397" cy="3080274"/>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23334" y="949391"/>
            <a:ext cx="7986888" cy="830997"/>
          </a:xfrm>
          <a:prstGeom prst="rect">
            <a:avLst/>
          </a:prstGeom>
        </p:spPr>
        <p:txBody>
          <a:bodyPr wrap="square">
            <a:spAutoFit/>
          </a:bodyPr>
          <a:lstStyle/>
          <a:p>
            <a:r>
              <a:rPr lang="en-US" baseline="0" dirty="0"/>
              <a:t>Network </a:t>
            </a:r>
            <a:r>
              <a:rPr lang="en-US" baseline="0" dirty="0" smtClean="0"/>
              <a:t>customization/feature requests can </a:t>
            </a:r>
            <a:r>
              <a:rPr lang="en-US" baseline="0" dirty="0"/>
              <a:t>be a </a:t>
            </a:r>
            <a:r>
              <a:rPr lang="en-US" baseline="0" dirty="0" smtClean="0"/>
              <a:t>slow process.</a:t>
            </a:r>
            <a:endParaRPr lang="en-US" baseline="0" dirty="0"/>
          </a:p>
        </p:txBody>
      </p:sp>
    </p:spTree>
    <p:extLst>
      <p:ext uri="{BB962C8B-B14F-4D97-AF65-F5344CB8AC3E}">
        <p14:creationId xmlns:p14="http://schemas.microsoft.com/office/powerpoint/2010/main" val="1259013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70</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71</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a:t>ACLs 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72</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73</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74</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75</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More Complete Example</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a:solidFill>
                <a:schemeClr val="bg2"/>
              </a:solidFill>
            </a:endParaRPr>
          </a:p>
        </p:txBody>
      </p:sp>
      <p:sp>
        <p:nvSpPr>
          <p:cNvPr id="6" name="Content Placeholder 5"/>
          <p:cNvSpPr>
            <a:spLocks noGrp="1"/>
          </p:cNvSpPr>
          <p:nvPr>
            <p:ph idx="1"/>
          </p:nvPr>
        </p:nvSpPr>
        <p:spPr>
          <a:xfrm>
            <a:off x="643392" y="1069539"/>
            <a:ext cx="8500608" cy="5297559"/>
          </a:xfrm>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Declare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can causes state update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p:grpSpPr>
        <p:grpSp>
          <p:nvGrpSpPr>
            <p:cNvPr id="17" name="Group 16"/>
            <p:cNvGrpSpPr/>
            <p:nvPr/>
          </p:nvGrpSpPr>
          <p:grpSpPr>
            <a:xfrm>
              <a:off x="7060633" y="3425767"/>
              <a:ext cx="1930828" cy="455301"/>
              <a:chOff x="7060633" y="3425767"/>
              <a:chExt cx="1930828" cy="455301"/>
            </a:xfrm>
            <a:solidFill>
              <a:schemeClr val="accent6">
                <a:lumMod val="20000"/>
                <a:lumOff val="80000"/>
              </a:schemeClr>
            </a:solid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102564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1" animBg="1"/>
      <p:bldP spid="13" grpId="0" animBg="1"/>
      <p:bldP spid="1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Program decision is a function of state</a:t>
            </a:r>
          </a:p>
          <a:p>
            <a:endParaRPr lang="en-US" sz="2800" dirty="0"/>
          </a:p>
          <a:p>
            <a:endParaRPr lang="en-US" sz="2800" dirty="0" smtClean="0"/>
          </a:p>
          <a:p>
            <a:r>
              <a:rPr lang="en-US" sz="2800" dirty="0" smtClean="0"/>
              <a:t>When state changes, decisions may change too.</a:t>
            </a:r>
            <a:endParaRPr lang="en-US" sz="2800" dirty="0"/>
          </a:p>
          <a:p>
            <a:r>
              <a:rPr lang="en-US" sz="2800" dirty="0" smtClean="0"/>
              <a:t>If f() takes non-switch-implementable actions (e.g., causes state changes, sends packets), the packet should be punted back to the controller.</a:t>
            </a:r>
          </a:p>
          <a:p>
            <a:endParaRPr lang="en-US" sz="2800" dirty="0"/>
          </a:p>
          <a:p>
            <a:r>
              <a:rPr lang="en-US" sz="2800" dirty="0" smtClean="0"/>
              <a:t>For the rest, we focus on state-dependent decisions.</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77</a:t>
            </a:fld>
            <a:endParaRPr lang="en-US">
              <a:solidFill>
                <a:schemeClr val="bg2"/>
              </a:solidFill>
            </a:endParaRPr>
          </a:p>
        </p:txBody>
      </p:sp>
      <p:grpSp>
        <p:nvGrpSpPr>
          <p:cNvPr id="8" name="Group 7"/>
          <p:cNvGrpSpPr/>
          <p:nvPr/>
        </p:nvGrpSpPr>
        <p:grpSpPr>
          <a:xfrm>
            <a:off x="1083274" y="1688838"/>
            <a:ext cx="7277353" cy="584776"/>
            <a:chOff x="1083274" y="1688838"/>
            <a:chExt cx="7277353" cy="584776"/>
          </a:xfrm>
        </p:grpSpPr>
        <p:sp>
          <p:nvSpPr>
            <p:cNvPr id="6" name="Rectangle 5"/>
            <p:cNvSpPr/>
            <p:nvPr/>
          </p:nvSpPr>
          <p:spPr>
            <a:xfrm>
              <a:off x="1083274" y="1688838"/>
              <a:ext cx="7277353"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095415" cy="2310709"/>
          </a:xfrm>
        </p:spPr>
        <p:txBody>
          <a:bodyPr/>
          <a:lstStyle/>
          <a:p>
            <a:pPr marL="0" indent="0">
              <a:buNone/>
            </a:pPr>
            <a:r>
              <a:rPr lang="en-US" sz="3600" dirty="0" smtClean="0"/>
              <a:t>Can we introduce simple mechanisms so that we can efficiently identify the invalided flow table entries </a:t>
            </a:r>
            <a:r>
              <a:rPr lang="en-US" sz="3600" dirty="0"/>
              <a:t>(i.e., </a:t>
            </a:r>
            <a:r>
              <a:rPr lang="en-US" sz="3600" dirty="0">
                <a:solidFill>
                  <a:srgbClr val="FF0000"/>
                </a:solidFill>
              </a:rPr>
              <a:t>change localization</a:t>
            </a:r>
            <a:r>
              <a:rPr lang="en-US" sz="3600" dirty="0" smtClean="0"/>
              <a:t>)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Networks (</a:t>
            </a:r>
            <a:r>
              <a:rPr lang="en-US" sz="2800" dirty="0"/>
              <a:t>Industry</a:t>
            </a:r>
            <a:r>
              <a:rPr lang="en-US" sz="2800" dirty="0" smtClean="0"/>
              <a:t>)</a:t>
            </a:r>
            <a:r>
              <a:rPr lang="en-US" sz="2800" dirty="0"/>
              <a:t>?</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a:t>
            </a:r>
            <a:r>
              <a:rPr lang="en-US" altLang="ja-JP" dirty="0" err="1" smtClean="0">
                <a:ea typeface="ＭＳ Ｐゴシック" charset="0"/>
                <a:cs typeface="ＭＳ Ｐゴシック" charset="0"/>
              </a:rPr>
              <a:t>programability</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410290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Minimal Abstraction</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User programs use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80</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Maple/ASU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190160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82</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83</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84</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85</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06281297"/>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solidFill>
                      <a:srgbClr val="FF0000"/>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(hostTable,4)</a:t>
                      </a:r>
                      <a:endParaRPr lang="en-US" strike="noStrike"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[false, 3,4]</a:t>
                      </a:r>
                      <a:endParaRPr lang="en-US" strike="noStrike"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a:t>
                      </a:r>
                      <a:r>
                        <a:rPr lang="en-US" baseline="0" dirty="0" smtClean="0">
                          <a:solidFill>
                            <a:srgbClr val="FF0000"/>
                          </a:solidFill>
                        </a:rPr>
                        <a:t>[false,3,4]</a:t>
                      </a:r>
                      <a:endParaRPr lang="en-US" baseline="0" dirty="0">
                        <a:solidFill>
                          <a:srgbClr val="FF0000"/>
                        </a:solidFill>
                      </a:endParaRPr>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3989177"/>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522579"/>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
        <p:nvSpPr>
          <p:cNvPr id="41" name="Rectangle 40"/>
          <p:cNvSpPr/>
          <p:nvPr/>
        </p:nvSpPr>
        <p:spPr>
          <a:xfrm>
            <a:off x="5113915" y="5338201"/>
            <a:ext cx="4015974" cy="1200328"/>
          </a:xfrm>
          <a:prstGeom prst="rect">
            <a:avLst/>
          </a:prstGeom>
        </p:spPr>
        <p:txBody>
          <a:bodyPr wrap="square">
            <a:spAutoFit/>
          </a:bodyPr>
          <a:lstStyle/>
          <a:p>
            <a:r>
              <a:rPr lang="en-US" baseline="0" dirty="0" smtClean="0"/>
              <a:t>Background re-validation process re-runs packets at marked leaves.</a:t>
            </a:r>
            <a:endParaRPr lang="en-US" baseline="0" dirty="0"/>
          </a:p>
        </p:txBody>
      </p:sp>
    </p:spTree>
    <p:extLst>
      <p:ext uri="{BB962C8B-B14F-4D97-AF65-F5344CB8AC3E}">
        <p14:creationId xmlns:p14="http://schemas.microsoft.com/office/powerpoint/2010/main" val="209533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t>
            </a:r>
            <a:r>
              <a:rPr lang="en-US" dirty="0" smtClean="0"/>
              <a:t>is and </a:t>
            </a:r>
            <a:r>
              <a:rPr lang="en-US" dirty="0" smtClean="0"/>
              <a:t>why SDN</a:t>
            </a:r>
            <a:r>
              <a:rPr lang="en-US" dirty="0" smtClean="0"/>
              <a:t>?</a:t>
            </a:r>
          </a:p>
          <a:p>
            <a:r>
              <a:rPr lang="en-US" dirty="0" smtClean="0"/>
              <a:t>SDN now</a:t>
            </a:r>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21023510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90</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p>
          <a:p>
            <a:pPr lvl="1"/>
            <a:r>
              <a:rPr lang="en-US" dirty="0" smtClean="0"/>
              <a:t>Problems of Maple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a:p>
            <a:r>
              <a:rPr lang="en-US" sz="3600" dirty="0" smtClean="0"/>
              <a:t>Quality: Compiles </a:t>
            </a:r>
            <a:r>
              <a:rPr lang="en-US" sz="3600" dirty="0"/>
              <a:t>to </a:t>
            </a:r>
            <a:r>
              <a:rPr lang="en-US" sz="3600" dirty="0" smtClean="0"/>
              <a:t>a single </a:t>
            </a:r>
            <a:r>
              <a:rPr lang="en-US" sz="3600" dirty="0"/>
              <a:t>flow </a:t>
            </a:r>
            <a:r>
              <a:rPr lang="en-US" sz="3600" dirty="0" smtClean="0"/>
              <a:t>table</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3600" dirty="0" smtClean="0"/>
              <a:t>Why is Multi-Table Important (Simple GBP)?</a:t>
            </a:r>
            <a:endParaRPr lang="en-US" sz="36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93</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737334138"/>
              </p:ext>
            </p:extLst>
          </p:nvPr>
        </p:nvGraphicFramePr>
        <p:xfrm>
          <a:off x="5412428" y="4155064"/>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3229597" y="3542715"/>
            <a:ext cx="2217274" cy="1200329"/>
          </a:xfrm>
          <a:prstGeom prst="rect">
            <a:avLst/>
          </a:prstGeom>
        </p:spPr>
        <p:txBody>
          <a:bodyPr wrap="none">
            <a:spAutoFit/>
          </a:bodyPr>
          <a:lstStyle/>
          <a:p>
            <a:pPr marL="285750" indent="-285750">
              <a:buFontTx/>
              <a:buChar char="-"/>
            </a:pPr>
            <a:r>
              <a:rPr lang="en-US" sz="1800" baseline="0" dirty="0" smtClean="0">
                <a:latin typeface="+mn-lt"/>
                <a:cs typeface="Menlo Bold" charset="0"/>
                <a:sym typeface="Menlo Bold" charset="0"/>
              </a:rPr>
              <a:t>Assume n hosts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734932"/>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6292321" y="6044083"/>
            <a:ext cx="1661164"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621254"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94</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3" name="Rectangle 2"/>
          <p:cNvSpPr/>
          <p:nvPr/>
        </p:nvSpPr>
        <p:spPr>
          <a:xfrm>
            <a:off x="4527880" y="5064076"/>
            <a:ext cx="4737622" cy="1569660"/>
          </a:xfrm>
          <a:prstGeom prst="rect">
            <a:avLst/>
          </a:prstGeom>
        </p:spPr>
        <p:txBody>
          <a:bodyPr wrap="square">
            <a:spAutoFit/>
          </a:bodyPr>
          <a:lstStyle/>
          <a:p>
            <a:r>
              <a:rPr lang="nl-NL" baseline="0" dirty="0" err="1" smtClean="0">
                <a:latin typeface="+mn-lt"/>
                <a:cs typeface="Menlo Regular"/>
              </a:rPr>
              <a:t>Assume</a:t>
            </a:r>
            <a:r>
              <a:rPr lang="nl-NL" baseline="0" dirty="0" smtClean="0">
                <a:latin typeface="+mn-lt"/>
                <a:cs typeface="Menlo Regular"/>
              </a:rPr>
              <a:t> n = 4000, k = 100 </a:t>
            </a:r>
            <a:br>
              <a:rPr lang="nl-NL" baseline="0" dirty="0" smtClean="0">
                <a:latin typeface="+mn-lt"/>
                <a:cs typeface="Menlo Regular"/>
              </a:rPr>
            </a:br>
            <a:r>
              <a:rPr lang="nl-NL" baseline="0" dirty="0" smtClean="0">
                <a:latin typeface="+mn-lt"/>
                <a:cs typeface="Menlo Regular"/>
              </a:rPr>
              <a:t>n</a:t>
            </a:r>
            <a:r>
              <a:rPr lang="nl-NL" baseline="30000" dirty="0" smtClean="0">
                <a:latin typeface="+mn-lt"/>
                <a:cs typeface="Menlo Regular"/>
              </a:rPr>
              <a:t>2</a:t>
            </a:r>
            <a:r>
              <a:rPr lang="nl-NL" baseline="0" dirty="0" smtClean="0">
                <a:latin typeface="+mn-lt"/>
                <a:cs typeface="Menlo Regular"/>
              </a:rPr>
              <a:t>: 1,000,000                 = 1000K  2.5x</a:t>
            </a:r>
            <a:br>
              <a:rPr lang="nl-NL" baseline="0" dirty="0" smtClean="0">
                <a:latin typeface="+mn-lt"/>
                <a:cs typeface="Menlo Regular"/>
              </a:rPr>
            </a:br>
            <a:r>
              <a:rPr lang="nl-NL" baseline="0" dirty="0" err="1" smtClean="0">
                <a:latin typeface="+mn-lt"/>
                <a:cs typeface="Menlo Regular"/>
              </a:rPr>
              <a:t>n+kn</a:t>
            </a:r>
            <a:r>
              <a:rPr lang="nl-NL" baseline="0" dirty="0" smtClean="0">
                <a:latin typeface="+mn-lt"/>
                <a:cs typeface="Menlo Regular"/>
              </a:rPr>
              <a:t>:  4,000 + 400,000=   404K  22x</a:t>
            </a:r>
          </a:p>
          <a:p>
            <a:r>
              <a:rPr lang="nl-NL" baseline="0" dirty="0" smtClean="0">
                <a:latin typeface="+mn-lt"/>
                <a:cs typeface="Menlo Regular"/>
              </a:rPr>
              <a:t>2n + k</a:t>
            </a:r>
            <a:r>
              <a:rPr lang="nl-NL" baseline="30000" dirty="0" smtClean="0">
                <a:latin typeface="+mn-lt"/>
                <a:cs typeface="Menlo Regular"/>
              </a:rPr>
              <a:t>2</a:t>
            </a:r>
            <a:r>
              <a:rPr lang="nl-NL" baseline="0" dirty="0" smtClean="0">
                <a:latin typeface="+mn-lt"/>
                <a:cs typeface="Menlo Regular"/>
              </a:rPr>
              <a:t>: 8000 + 10,000 =     18K</a:t>
            </a:r>
            <a:endParaRPr lang="en-US"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95</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smtClean="0"/>
              <a:t>Problems of Maple using trace tree</a:t>
            </a:r>
          </a:p>
          <a:p>
            <a:pPr lvl="1"/>
            <a:r>
              <a:rPr lang="en-US" dirty="0" smtClean="0"/>
              <a:t>Magellan (aka Maple 2.0)</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96</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Ideal Design Goal</a:t>
            </a:r>
            <a:endParaRPr lang="en-US" sz="3600" dirty="0"/>
          </a:p>
        </p:txBody>
      </p:sp>
      <p:sp>
        <p:nvSpPr>
          <p:cNvPr id="3" name="Content Placeholder 2"/>
          <p:cNvSpPr>
            <a:spLocks noGrp="1"/>
          </p:cNvSpPr>
          <p:nvPr>
            <p:ph idx="1"/>
          </p:nvPr>
        </p:nvSpPr>
        <p:spPr/>
        <p:txBody>
          <a:bodyPr/>
          <a:lstStyle/>
          <a:p>
            <a:r>
              <a:rPr lang="en-US" dirty="0" smtClean="0"/>
              <a:t>Proactively, fully generate flow tables</a:t>
            </a:r>
          </a:p>
          <a:p>
            <a:pPr lvl="1"/>
            <a:endParaRPr lang="en-US" dirty="0" smtClean="0"/>
          </a:p>
          <a:p>
            <a:r>
              <a:rPr lang="en-US" dirty="0" smtClean="0"/>
              <a:t>Problem</a:t>
            </a:r>
          </a:p>
          <a:p>
            <a:pPr lvl="1"/>
            <a:r>
              <a:rPr lang="en-US" dirty="0" smtClean="0"/>
              <a:t>Switch has limited computation model </a:t>
            </a:r>
          </a:p>
          <a:p>
            <a:pPr lvl="2"/>
            <a:r>
              <a:rPr lang="en-US" dirty="0" smtClean="0"/>
              <a:t>Execution paths that lead to non-switch-implementable actions (e.g., state update) still need to punt</a:t>
            </a:r>
          </a:p>
          <a:p>
            <a:pPr lvl="2"/>
            <a:r>
              <a:rPr lang="en-US" dirty="0" smtClean="0"/>
              <a:t>Non-compact </a:t>
            </a:r>
            <a:r>
              <a:rPr lang="en-US" dirty="0" err="1" smtClean="0"/>
              <a:t>mappable</a:t>
            </a:r>
            <a:r>
              <a:rPr lang="en-US" dirty="0" smtClean="0"/>
              <a:t> instructions need punt as well</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97</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5002921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10473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11858</TotalTime>
  <Words>9921</Words>
  <Application>Microsoft Macintosh PowerPoint</Application>
  <PresentationFormat>On-screen Show (4:3)</PresentationFormat>
  <Paragraphs>1667</Paragraphs>
  <Slides>117</Slides>
  <Notes>111</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Blank Presentation</vt:lpstr>
      <vt:lpstr>A Brief Introduction to SDN</vt:lpstr>
      <vt:lpstr>Outline</vt:lpstr>
      <vt:lpstr>What is SDN?</vt:lpstr>
      <vt:lpstr>Why SDN (Theory)?</vt:lpstr>
      <vt:lpstr>Why SDN (Architecture Theory)?</vt:lpstr>
      <vt:lpstr>Why SDN (Industry)?</vt:lpstr>
      <vt:lpstr>Why SDN (Industry)?</vt:lpstr>
      <vt:lpstr>Why SDN or More Programmable Networks (Industry)?</vt:lpstr>
      <vt:lpstr>Outline</vt:lpstr>
      <vt:lpstr>Results of a User Survey</vt:lpstr>
      <vt:lpstr>Some Main Use Cases of SDN</vt:lpstr>
      <vt:lpstr>State of Current (Open Source) Players</vt:lpstr>
      <vt:lpstr>Outline</vt:lpstr>
      <vt:lpstr>Key Areas for Abstraction</vt:lpstr>
      <vt:lpstr>What’s New and Important in SDN</vt:lpstr>
      <vt:lpstr>Key Datapath Question</vt:lpstr>
      <vt:lpstr>Key Configuration Question</vt:lpstr>
      <vt:lpstr>Toward High-Level SDN Programming</vt:lpstr>
      <vt:lpstr>What’s New and Important in SDN</vt:lpstr>
      <vt:lpstr>Better Softwarization  for Network Programming</vt:lpstr>
      <vt:lpstr>Android: A Potential Analogy</vt:lpstr>
      <vt:lpstr>Outline</vt:lpstr>
      <vt:lpstr>State of Current (Open Source) Players</vt:lpstr>
      <vt:lpstr>OpenDaylight Architecture</vt:lpstr>
      <vt:lpstr>OpenDaylight Architecture</vt:lpstr>
      <vt:lpstr>ONOS Architecture</vt:lpstr>
      <vt:lpstr>An Abstract View: Focus of Current SDN Systems is Data Store</vt:lpstr>
      <vt:lpstr>What is Missing?</vt:lpstr>
      <vt:lpstr>Datapath Model</vt:lpstr>
      <vt:lpstr>Simple Controller Program </vt:lpstr>
      <vt:lpstr>Controller Program with Flow Table Management</vt:lpstr>
      <vt:lpstr>Controller Program with Flow Table Management</vt:lpstr>
      <vt:lpstr>Example</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User View</vt:lpstr>
      <vt:lpstr>Example Algorithmic Policy in Java</vt:lpstr>
      <vt:lpstr>Outline</vt:lpstr>
      <vt:lpstr>Maple: Basic Idea</vt:lpstr>
      <vt:lpstr>Maple/Basic Idea: Minimal Abstraction</vt:lpstr>
      <vt:lpstr>Maple/Basic in ODL: Calling Diagram</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Trace Tree =&gt; Flow Table</vt:lpstr>
      <vt:lpstr>Handling User Inefficiency:  Redundant Trace</vt:lpstr>
      <vt:lpstr>Example: Trace Reduction</vt:lpstr>
      <vt:lpstr>Example: Trace Reduction</vt:lpstr>
      <vt:lpstr>Example: Trace Reduction</vt:lpstr>
      <vt:lpstr>Example: Trace Reduction</vt:lpstr>
      <vt:lpstr>Example: Trace Reduction</vt:lpstr>
      <vt:lpstr>Example: Trace Reduction</vt:lpstr>
      <vt:lpstr>Flow Table Optimization</vt:lpstr>
      <vt:lpstr>Flow Table Optimization</vt:lpstr>
      <vt:lpstr>Flow Table Optimization</vt:lpstr>
      <vt:lpstr>Unnecessary Priority Levels</vt:lpstr>
      <vt:lpstr>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Outline</vt:lpstr>
      <vt:lpstr>A More Complete Example</vt:lpstr>
      <vt:lpstr>Implication</vt:lpstr>
      <vt:lpstr>Existing Approaches on Handling State Dependency</vt:lpstr>
      <vt:lpstr>Maple/ASU: Goal</vt:lpstr>
      <vt:lpstr>Minimal Abstraction</vt:lpstr>
      <vt:lpstr>Maple/ASU in ODL: Calling Diagram</vt:lpstr>
      <vt:lpstr>PowerPoint Presentation</vt:lpstr>
      <vt:lpstr>PowerPoint Presentation</vt:lpstr>
      <vt:lpstr>PowerPoint Presentation</vt:lpstr>
      <vt:lpstr>PowerPoint Presentation</vt:lpstr>
      <vt:lpstr>Example Dependency Table</vt:lpstr>
      <vt:lpstr>Using Dependency Table</vt:lpstr>
      <vt:lpstr>Using Dependency Table</vt:lpstr>
      <vt:lpstr>Maple/ASU Components</vt:lpstr>
      <vt:lpstr>Evaluations: Time to Recover from Failures </vt:lpstr>
      <vt:lpstr>Outline</vt:lpstr>
      <vt:lpstr>Problems of Trace Tree</vt:lpstr>
      <vt:lpstr>Why is Multi-Table Important (Simple GBP)?</vt:lpstr>
      <vt:lpstr>More Efficient Multi-Table (2 Tables) Design</vt:lpstr>
      <vt:lpstr>More Efficient Multi-Table (3 Tables) Design</vt:lpstr>
      <vt:lpstr>Outline</vt:lpstr>
      <vt:lpstr>Magellan: Ideal Design Goal</vt:lpstr>
      <vt:lpstr>An Example Non-Compact Mappable Instruction</vt:lpstr>
      <vt:lpstr>An Example Non-Compact Mappable Instruction</vt:lpstr>
      <vt:lpstr>Magellan: Goal and Basic Ideas</vt:lpstr>
      <vt:lpstr>Magellan: Basic Ideas</vt:lpstr>
      <vt:lpstr>Example</vt:lpstr>
      <vt:lpstr>Example</vt:lpstr>
      <vt:lpstr>Problem and Improvement the Initial Approach</vt:lpstr>
      <vt:lpstr>More Examples of CM Statements</vt:lpstr>
      <vt:lpstr>CM Propagation through Data-Flow Analysis</vt:lpstr>
      <vt:lpstr>CM Propagation through Data-Flow Analysis</vt:lpstr>
      <vt:lpstr>Map -&gt; Map-Explore</vt:lpstr>
      <vt:lpstr>Magellan: Optimizations</vt:lpstr>
      <vt:lpstr>Magellan Main Components and Workflow</vt:lpstr>
      <vt:lpstr>Thank You</vt:lpstr>
      <vt:lpstr>A Simple ScienceNET Example Controller</vt:lpstr>
      <vt:lpstr>End Result: Flow Table</vt:lpstr>
      <vt:lpstr>More Efficient Flow Tables using OF 1.3</vt:lpstr>
      <vt:lpstr>Software Architecture w/ Network Program Lang</vt:lpstr>
      <vt:lpstr>Status</vt:lpstr>
      <vt:lpstr>Softwarization of Network Programming: Key Next Steps</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858</cp:revision>
  <cp:lastPrinted>2011-12-21T04:26:34Z</cp:lastPrinted>
  <dcterms:modified xsi:type="dcterms:W3CDTF">2015-11-30T09:16:11Z</dcterms:modified>
  <cp:category/>
</cp:coreProperties>
</file>